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1"/>
  </p:notesMasterIdLst>
  <p:handoutMasterIdLst>
    <p:handoutMasterId r:id="rId242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507" r:id="rId60"/>
    <p:sldId id="508" r:id="rId61"/>
    <p:sldId id="494" r:id="rId62"/>
    <p:sldId id="501" r:id="rId63"/>
    <p:sldId id="498" r:id="rId64"/>
    <p:sldId id="542" r:id="rId65"/>
    <p:sldId id="303" r:id="rId66"/>
    <p:sldId id="304" r:id="rId67"/>
    <p:sldId id="474" r:id="rId68"/>
    <p:sldId id="305" r:id="rId69"/>
    <p:sldId id="650" r:id="rId70"/>
    <p:sldId id="307" r:id="rId71"/>
    <p:sldId id="308" r:id="rId72"/>
    <p:sldId id="309" r:id="rId73"/>
    <p:sldId id="310" r:id="rId74"/>
    <p:sldId id="311" r:id="rId75"/>
    <p:sldId id="443" r:id="rId76"/>
    <p:sldId id="312" r:id="rId77"/>
    <p:sldId id="513" r:id="rId78"/>
    <p:sldId id="554" r:id="rId79"/>
    <p:sldId id="313" r:id="rId80"/>
    <p:sldId id="314" r:id="rId81"/>
    <p:sldId id="633" r:id="rId82"/>
    <p:sldId id="516" r:id="rId83"/>
    <p:sldId id="315" r:id="rId84"/>
    <p:sldId id="476" r:id="rId85"/>
    <p:sldId id="582" r:id="rId86"/>
    <p:sldId id="583" r:id="rId87"/>
    <p:sldId id="577" r:id="rId88"/>
    <p:sldId id="318" r:id="rId89"/>
    <p:sldId id="514" r:id="rId90"/>
    <p:sldId id="592" r:id="rId91"/>
    <p:sldId id="319" r:id="rId92"/>
    <p:sldId id="316" r:id="rId93"/>
    <p:sldId id="317" r:id="rId94"/>
    <p:sldId id="444" r:id="rId95"/>
    <p:sldId id="320" r:id="rId96"/>
    <p:sldId id="321" r:id="rId97"/>
    <p:sldId id="499" r:id="rId98"/>
    <p:sldId id="585" r:id="rId99"/>
    <p:sldId id="586" r:id="rId100"/>
    <p:sldId id="623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597" r:id="rId163"/>
    <p:sldId id="598" r:id="rId164"/>
    <p:sldId id="599" r:id="rId165"/>
    <p:sldId id="600" r:id="rId166"/>
    <p:sldId id="601" r:id="rId167"/>
    <p:sldId id="602" r:id="rId168"/>
    <p:sldId id="603" r:id="rId169"/>
    <p:sldId id="651" r:id="rId170"/>
    <p:sldId id="604" r:id="rId171"/>
    <p:sldId id="605" r:id="rId172"/>
    <p:sldId id="606" r:id="rId173"/>
    <p:sldId id="607" r:id="rId174"/>
    <p:sldId id="608" r:id="rId175"/>
    <p:sldId id="609" r:id="rId176"/>
    <p:sldId id="387" r:id="rId177"/>
    <p:sldId id="388" r:id="rId178"/>
    <p:sldId id="389" r:id="rId179"/>
    <p:sldId id="590" r:id="rId180"/>
    <p:sldId id="465" r:id="rId181"/>
    <p:sldId id="392" r:id="rId182"/>
    <p:sldId id="591" r:id="rId183"/>
    <p:sldId id="394" r:id="rId184"/>
    <p:sldId id="395" r:id="rId185"/>
    <p:sldId id="396" r:id="rId186"/>
    <p:sldId id="397" r:id="rId187"/>
    <p:sldId id="398" r:id="rId188"/>
    <p:sldId id="478" r:id="rId189"/>
    <p:sldId id="402" r:id="rId190"/>
    <p:sldId id="466" r:id="rId191"/>
    <p:sldId id="403" r:id="rId192"/>
    <p:sldId id="404" r:id="rId193"/>
    <p:sldId id="405" r:id="rId194"/>
    <p:sldId id="408" r:id="rId195"/>
    <p:sldId id="409" r:id="rId196"/>
    <p:sldId id="410" r:id="rId197"/>
    <p:sldId id="411" r:id="rId198"/>
    <p:sldId id="413" r:id="rId199"/>
    <p:sldId id="415" r:id="rId200"/>
    <p:sldId id="416" r:id="rId201"/>
    <p:sldId id="417" r:id="rId202"/>
    <p:sldId id="418" r:id="rId203"/>
    <p:sldId id="419" r:id="rId204"/>
    <p:sldId id="420" r:id="rId205"/>
    <p:sldId id="421" r:id="rId206"/>
    <p:sldId id="645" r:id="rId207"/>
    <p:sldId id="646" r:id="rId208"/>
    <p:sldId id="647" r:id="rId209"/>
    <p:sldId id="596" r:id="rId210"/>
    <p:sldId id="637" r:id="rId211"/>
    <p:sldId id="634" r:id="rId212"/>
    <p:sldId id="635" r:id="rId213"/>
    <p:sldId id="638" r:id="rId214"/>
    <p:sldId id="639" r:id="rId215"/>
    <p:sldId id="625" r:id="rId216"/>
    <p:sldId id="626" r:id="rId217"/>
    <p:sldId id="640" r:id="rId218"/>
    <p:sldId id="627" r:id="rId219"/>
    <p:sldId id="628" r:id="rId220"/>
    <p:sldId id="641" r:id="rId221"/>
    <p:sldId id="618" r:id="rId222"/>
    <p:sldId id="619" r:id="rId223"/>
    <p:sldId id="620" r:id="rId224"/>
    <p:sldId id="621" r:id="rId225"/>
    <p:sldId id="622" r:id="rId226"/>
    <p:sldId id="610" r:id="rId227"/>
    <p:sldId id="611" r:id="rId228"/>
    <p:sldId id="612" r:id="rId229"/>
    <p:sldId id="613" r:id="rId230"/>
    <p:sldId id="614" r:id="rId231"/>
    <p:sldId id="615" r:id="rId232"/>
    <p:sldId id="616" r:id="rId233"/>
    <p:sldId id="617" r:id="rId234"/>
    <p:sldId id="643" r:id="rId235"/>
    <p:sldId id="629" r:id="rId236"/>
    <p:sldId id="630" r:id="rId237"/>
    <p:sldId id="636" r:id="rId238"/>
    <p:sldId id="523" r:id="rId239"/>
    <p:sldId id="505" r:id="rId240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623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Einführung in (Embedded) C" id="{E3FB269C-5748-45B4-A064-085A4F3038A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51"/>
            <p14:sldId id="604"/>
            <p14:sldId id="605"/>
            <p14:sldId id="606"/>
            <p14:sldId id="607"/>
            <p14:sldId id="608"/>
            <p14:sldId id="60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66"/>
    <a:srgbClr val="005AA9"/>
    <a:srgbClr val="7F7F7F"/>
    <a:srgbClr val="8CED79"/>
    <a:srgbClr val="414146"/>
    <a:srgbClr val="F7A25B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13" autoAdjust="0"/>
    <p:restoredTop sz="96433" autoAdjust="0"/>
  </p:normalViewPr>
  <p:slideViewPr>
    <p:cSldViewPr>
      <p:cViewPr varScale="1">
        <p:scale>
          <a:sx n="113" d="100"/>
          <a:sy n="113" d="100"/>
        </p:scale>
        <p:origin x="1356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handoutMaster" Target="handoutMasters/handoutMaster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commentAuthors" Target="commentAuthor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presProps" Target="pres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viewProps" Target="viewProp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heme" Target="theme/theme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 smtClean="0"/>
            <a:t>Compile Time</a:t>
          </a:r>
          <a:endParaRPr lang="en-US" sz="1400"/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 smtClean="0"/>
            <a:t>Link Time</a:t>
          </a:r>
          <a:endParaRPr lang="en-US" sz="1400"/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 smtClean="0"/>
            <a:t>Load Time</a:t>
          </a:r>
          <a:endParaRPr lang="en-US" sz="1400"/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Entwickler</a:t>
          </a:r>
          <a:endParaRPr lang="en-US" sz="1400"/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 smtClean="0"/>
            <a:t>1x je </a:t>
          </a:r>
          <a:r>
            <a:rPr lang="de-DE" sz="1400" smtClean="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 smtClean="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png>
</file>

<file path=ppt/media/image46.png>
</file>

<file path=ppt/media/image47.jpeg>
</file>

<file path=ppt/media/image48.jpe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 smtClean="0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#include &lt;iostream&gt;</a:t>
            </a:r>
          </a:p>
          <a:p>
            <a:r>
              <a:rPr lang="en-US" smtClean="0"/>
              <a:t>int main() {</a:t>
            </a:r>
          </a:p>
          <a:p>
            <a:r>
              <a:rPr lang="en-US" smtClean="0"/>
              <a:t>  std::cout</a:t>
            </a:r>
          </a:p>
          <a:p>
            <a:r>
              <a:rPr lang="en-US" smtClean="0"/>
              <a:t>     &lt;&lt; "Welcome!"</a:t>
            </a:r>
          </a:p>
          <a:p>
            <a:r>
              <a:rPr lang="en-US" smtClean="0"/>
              <a:t>    &lt;&lt; std::endl;</a:t>
            </a:r>
          </a:p>
          <a:p>
            <a:r>
              <a:rPr lang="en-US" smtClean="0"/>
              <a:t>}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 Trennung in Header-</a:t>
            </a:r>
            <a:r>
              <a:rPr lang="de-DE" altLang="de-DE" baseline="0" smtClean="0">
                <a:latin typeface="Times New Roman" pitchFamily="16" charset="0"/>
              </a:rPr>
              <a:t> und Implementierungsdatei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Pro</a:t>
            </a:r>
            <a:r>
              <a:rPr lang="de-DE" altLang="de-DE" smtClean="0">
                <a:latin typeface="Times New Roman" pitchFamily="16" charset="0"/>
              </a:rPr>
              <a:t>: Trennung von Interface und Implementierung. Bessere Übersichtlichkeit?</a:t>
            </a: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Contra</a:t>
            </a:r>
            <a:r>
              <a:rPr lang="de-DE" altLang="de-DE" smtClean="0">
                <a:latin typeface="Times New Roman" pitchFamily="16" charset="0"/>
              </a:rPr>
              <a:t>: (Manchmal ist eine Implementierung im Header aus technischen Gründen notwendig. Bei Veränderungen an der .h-Datei müssen alle abhängigen Dateien neu kompiliert werden (wg. #</a:t>
            </a:r>
            <a:r>
              <a:rPr lang="de-DE" altLang="de-DE" err="1" smtClean="0">
                <a:latin typeface="Times New Roman" pitchFamily="16" charset="0"/>
              </a:rPr>
              <a:t>include</a:t>
            </a:r>
            <a:r>
              <a:rPr lang="de-DE" altLang="de-DE" smtClean="0">
                <a:latin typeface="Times New Roman" pitchFamily="16" charset="0"/>
              </a:rPr>
              <a:t>)) </a:t>
            </a:r>
            <a:r>
              <a:rPr lang="de-DE" altLang="de-DE" smtClean="0">
                <a:latin typeface="Times New Roman" pitchFamily="16" charset="0"/>
                <a:sym typeface="Wingdings" panose="05000000000000000000" pitchFamily="2" charset="2"/>
              </a:rPr>
              <a:t> Das ist kein Gegenargument, da bei "gemischter"</a:t>
            </a:r>
            <a:r>
              <a:rPr lang="de-DE" altLang="de-DE" baseline="0" smtClean="0">
                <a:latin typeface="Times New Roman" pitchFamily="16" charset="0"/>
                <a:sym typeface="Wingdings" panose="05000000000000000000" pitchFamily="2" charset="2"/>
              </a:rPr>
              <a:t> Implementierung sogar noch häufiger neu kompiliert werden müsste!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(vgl auch: https://en.wikibooks.org/wiki/C%2B%2B_Programming/Programming_Languages/Comparisons/Java )</a:t>
            </a:r>
          </a:p>
          <a:p>
            <a:pPr>
              <a:defRPr/>
            </a:pPr>
            <a:r>
              <a:rPr lang="de-DE" smtClean="0"/>
              <a:t>Java: </a:t>
            </a:r>
          </a:p>
          <a:p>
            <a:pPr>
              <a:defRPr/>
            </a:pPr>
            <a:r>
              <a:rPr lang="de-DE" smtClean="0"/>
              <a:t>+ plattformunabhängige Repräsentation</a:t>
            </a:r>
          </a:p>
          <a:p>
            <a:pPr>
              <a:defRPr/>
            </a:pPr>
            <a:r>
              <a:rPr lang="de-DE" smtClean="0"/>
              <a:t>+ JVM fördert Entwicklung anderer Sprachen (Scala, Groovy, </a:t>
            </a:r>
            <a:r>
              <a:rPr lang="de-DE" err="1" smtClean="0"/>
              <a:t>Clojure</a:t>
            </a:r>
            <a:r>
              <a:rPr lang="de-DE" smtClean="0"/>
              <a:t>,...) -&gt; Wettbewerbsvorteil?</a:t>
            </a:r>
          </a:p>
          <a:p>
            <a:pPr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langsamer als C++ (???)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nur dynamisches Linken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>
              <a:buFontTx/>
              <a:buNone/>
              <a:defRPr/>
            </a:pPr>
            <a:r>
              <a:rPr lang="de-DE" smtClean="0"/>
              <a:t>C++  </a:t>
            </a:r>
          </a:p>
          <a:p>
            <a:pPr>
              <a:buFontTx/>
              <a:buNone/>
              <a:defRPr/>
            </a:pPr>
            <a:r>
              <a:rPr lang="de-DE" smtClean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smtClean="0"/>
              <a:t>+ Leistungsfähigkeit?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endParaRPr lang="de-DE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https://stackoverflow.com/questions/2095277/difference-bettwen-c-and-java-compilation-process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Anders als bspw. in Ruby,</a:t>
            </a:r>
            <a:r>
              <a:rPr lang="en-US" baseline="0" smtClean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#2 - Wie ist es möglich, dass man erfolgreich kompilieren aber nicht linken kann?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err="1" smtClean="0">
                <a:latin typeface="Times New Roman" pitchFamily="16" charset="0"/>
              </a:rPr>
              <a:t>cpp</a:t>
            </a:r>
            <a:r>
              <a:rPr lang="de-DE" altLang="de-DE" baseline="0" smtClean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err="1" smtClean="0">
                <a:latin typeface="Times New Roman" pitchFamily="16" charset="0"/>
              </a:rPr>
              <a:t>One</a:t>
            </a:r>
            <a:r>
              <a:rPr lang="de-DE" altLang="de-DE" baseline="0" smtClean="0">
                <a:latin typeface="Times New Roman" pitchFamily="16" charset="0"/>
              </a:rPr>
              <a:t> Definition </a:t>
            </a:r>
            <a:r>
              <a:rPr lang="de-DE" altLang="de-DE" baseline="0" err="1" smtClean="0">
                <a:latin typeface="Times New Roman" pitchFamily="16" charset="0"/>
              </a:rPr>
              <a:t>Rule</a:t>
            </a:r>
            <a:r>
              <a:rPr lang="de-DE" altLang="de-DE" baseline="0" smtClean="0">
                <a:latin typeface="Times New Roman" pitchFamily="16" charset="0"/>
              </a:rPr>
              <a:t> verletzt, https://en.wikipedia.org/wiki/One_Definition_Rule)</a:t>
            </a:r>
            <a:br>
              <a:rPr lang="de-DE" altLang="de-DE" baseline="0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#3 - Ist der Präprozessor wirklich "böse"?  Wieso?  Ist dies bei allen Sprachen der Fall?</a:t>
            </a:r>
          </a:p>
          <a:p>
            <a:r>
              <a:rPr lang="de-DE" altLang="de-DE" smtClean="0">
                <a:latin typeface="Times New Roman" pitchFamily="16" charset="0"/>
              </a:rPr>
              <a:t>	Präprozessor = Codegenerator.</a:t>
            </a:r>
          </a:p>
          <a:p>
            <a:r>
              <a:rPr lang="de-DE" altLang="de-DE" smtClean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Andere Sprachen: </a:t>
            </a:r>
          </a:p>
          <a:p>
            <a:r>
              <a:rPr lang="de-DE" altLang="de-DE" smtClean="0">
                <a:latin typeface="Times New Roman" pitchFamily="16" charset="0"/>
              </a:rPr>
              <a:t>	- LaTeX: OK (eigene Makros</a:t>
            </a:r>
            <a:r>
              <a:rPr lang="de-DE" altLang="de-DE" baseline="0" smtClean="0">
                <a:latin typeface="Times New Roman" pitchFamily="16" charset="0"/>
              </a:rPr>
              <a:t> in </a:t>
            </a:r>
            <a:r>
              <a:rPr lang="de-DE" altLang="de-DE" baseline="0" err="1" smtClean="0">
                <a:latin typeface="Times New Roman" pitchFamily="16" charset="0"/>
              </a:rPr>
              <a:t>TeX</a:t>
            </a:r>
            <a:r>
              <a:rPr lang="de-DE" altLang="de-DE" baseline="0" smtClean="0">
                <a:latin typeface="Times New Roman" pitchFamily="16" charset="0"/>
              </a:rPr>
              <a:t>/LaTeX: oft schwer zu debuggen)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PHP </a:t>
            </a:r>
            <a:r>
              <a:rPr lang="de-DE" altLang="de-DE" b="1" baseline="0" smtClean="0">
                <a:latin typeface="Times New Roman" pitchFamily="16" charset="0"/>
              </a:rPr>
              <a:t>ist</a:t>
            </a:r>
            <a:r>
              <a:rPr lang="de-DE" altLang="de-DE" b="0" baseline="0" smtClean="0">
                <a:latin typeface="Times New Roman" pitchFamily="16" charset="0"/>
              </a:rPr>
              <a:t> ein Präprozessor.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 	- C+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	- </a:t>
            </a:r>
            <a:r>
              <a:rPr lang="de-DE" altLang="de-DE" b="0" baseline="0" err="1" smtClean="0">
                <a:latin typeface="Times New Roman" pitchFamily="16" charset="0"/>
              </a:rPr>
              <a:t>VB.Net</a:t>
            </a:r>
            <a:endParaRPr lang="de-DE" altLang="de-DE" b="0" baseline="0" smtClean="0">
              <a:latin typeface="Times New Roman" pitchFamily="16" charset="0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  <a:p>
            <a:r>
              <a:rPr lang="de-DE" altLang="de-DE" b="0" baseline="0" smtClean="0">
                <a:latin typeface="Times New Roman" pitchFamily="16" charset="0"/>
              </a:rPr>
              <a:t>#4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err="1" smtClean="0">
                <a:sym typeface="Wingdings" panose="05000000000000000000" pitchFamily="2" charset="2"/>
              </a:rPr>
              <a:t>Implementierungen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im</a:t>
            </a:r>
            <a:r>
              <a:rPr lang="en-US" b="1" baseline="0" smtClean="0">
                <a:sym typeface="Wingdings" panose="05000000000000000000" pitchFamily="2" charset="2"/>
              </a:rPr>
              <a:t> Header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OK, </a:t>
            </a:r>
            <a:r>
              <a:rPr lang="en-US" baseline="0" err="1" smtClean="0">
                <a:sym typeface="Wingdings" panose="05000000000000000000" pitchFamily="2" charset="2"/>
              </a:rPr>
              <a:t>wenn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sie</a:t>
            </a:r>
            <a:r>
              <a:rPr lang="en-US" baseline="0" smtClean="0">
                <a:sym typeface="Wingdings" panose="05000000000000000000" pitchFamily="2" charset="2"/>
              </a:rPr>
              <a:t> "</a:t>
            </a:r>
            <a:r>
              <a:rPr lang="en-US" baseline="0" err="1" smtClean="0">
                <a:sym typeface="Wingdings" panose="05000000000000000000" pitchFamily="2" charset="2"/>
              </a:rPr>
              <a:t>klein</a:t>
            </a:r>
            <a:r>
              <a:rPr lang="en-US" baseline="0" smtClean="0">
                <a:sym typeface="Wingdings" panose="05000000000000000000" pitchFamily="2" charset="2"/>
              </a:rPr>
              <a:t>"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und </a:t>
            </a:r>
            <a:r>
              <a:rPr lang="en-US" baseline="0" err="1" smtClean="0">
                <a:sym typeface="Wingdings" panose="05000000000000000000" pitchFamily="2" charset="2"/>
              </a:rPr>
              <a:t>sich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nicht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häufig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ändern</a:t>
            </a:r>
            <a:endParaRPr lang="en-US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Problem </a:t>
            </a:r>
            <a:r>
              <a:rPr lang="en-US" b="1" baseline="0" err="1" smtClean="0">
                <a:sym typeface="Wingdings" panose="05000000000000000000" pitchFamily="2" charset="2"/>
              </a:rPr>
              <a:t>bei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Änderungen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</a:t>
            </a:r>
            <a:r>
              <a:rPr lang="en-US" baseline="0" smtClean="0">
                <a:sym typeface="Wingdings" panose="05000000000000000000" pitchFamily="2" charset="2"/>
              </a:rPr>
              <a:t> Header: </a:t>
            </a:r>
            <a:r>
              <a:rPr lang="en-US" baseline="0" err="1" smtClean="0">
                <a:sym typeface="Wingdings" panose="05000000000000000000" pitchFamily="2" charset="2"/>
              </a:rPr>
              <a:t>Alle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abhängigen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Impl-Dateien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müssen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neu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kompiliert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werden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endParaRPr lang="en-US" baseline="0" smtClean="0">
              <a:sym typeface="Wingdings" panose="05000000000000000000" pitchFamily="2" charset="2"/>
            </a:endParaRPr>
          </a:p>
          <a:p>
            <a:r>
              <a:rPr lang="en-US" baseline="0" smtClean="0">
                <a:sym typeface="Wingdings" panose="05000000000000000000" pitchFamily="2" charset="2"/>
              </a:rPr>
              <a:t>#5 – </a:t>
            </a:r>
            <a:r>
              <a:rPr lang="en-US" baseline="0" err="1" smtClean="0">
                <a:sym typeface="Wingdings" panose="05000000000000000000" pitchFamily="2" charset="2"/>
              </a:rPr>
              <a:t>Doku</a:t>
            </a:r>
            <a:r>
              <a:rPr lang="en-US" baseline="0" smtClean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smtClean="0">
                <a:sym typeface="Wingdings" panose="05000000000000000000" pitchFamily="2" charset="2"/>
              </a:rPr>
              <a:t>Das </a:t>
            </a:r>
            <a:r>
              <a:rPr lang="en-US" baseline="0" err="1" smtClean="0">
                <a:sym typeface="Wingdings" panose="05000000000000000000" pitchFamily="2" charset="2"/>
              </a:rPr>
              <a:t>ist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keine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nebensächlich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Frage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Header</a:t>
            </a:r>
            <a:r>
              <a:rPr lang="en-US" b="0" baseline="0" smtClean="0">
                <a:sym typeface="Wingdings" panose="05000000000000000000" pitchFamily="2" charset="2"/>
              </a:rPr>
              <a:t>: Das </a:t>
            </a:r>
            <a:r>
              <a:rPr lang="en-US" b="0" baseline="0" err="1" smtClean="0">
                <a:sym typeface="Wingdings" panose="05000000000000000000" pitchFamily="2" charset="2"/>
              </a:rPr>
              <a:t>ist</a:t>
            </a:r>
            <a:r>
              <a:rPr lang="en-US" b="0" baseline="0" smtClean="0">
                <a:sym typeface="Wingdings" panose="05000000000000000000" pitchFamily="2" charset="2"/>
              </a:rPr>
              <a:t> das, was man </a:t>
            </a:r>
            <a:r>
              <a:rPr lang="en-US" b="0" baseline="0" err="1" smtClean="0">
                <a:sym typeface="Wingdings" panose="05000000000000000000" pitchFamily="2" charset="2"/>
              </a:rPr>
              <a:t>seinen</a:t>
            </a:r>
            <a:r>
              <a:rPr lang="en-US" b="0" baseline="0" smtClean="0">
                <a:sym typeface="Wingdings" panose="05000000000000000000" pitchFamily="2" charset="2"/>
              </a:rPr>
              <a:t> "</a:t>
            </a:r>
            <a:r>
              <a:rPr lang="en-US" b="0" baseline="0" err="1" smtClean="0">
                <a:sym typeface="Wingdings" panose="05000000000000000000" pitchFamily="2" charset="2"/>
              </a:rPr>
              <a:t>Kunden</a:t>
            </a:r>
            <a:r>
              <a:rPr lang="en-US" b="0" baseline="0" smtClean="0">
                <a:sym typeface="Wingdings" panose="05000000000000000000" pitchFamily="2" charset="2"/>
              </a:rPr>
              <a:t>" an die Hand </a:t>
            </a:r>
            <a:r>
              <a:rPr lang="en-US" b="0" baseline="0" err="1" smtClean="0">
                <a:sym typeface="Wingdings" panose="05000000000000000000" pitchFamily="2" charset="2"/>
              </a:rPr>
              <a:t>gibt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daher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sollte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dort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auch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stehen</a:t>
            </a:r>
            <a:endParaRPr lang="en-US" b="0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</a:t>
            </a:r>
            <a:r>
              <a:rPr lang="en-US" b="1" baseline="0" err="1" smtClean="0">
                <a:sym typeface="Wingdings" panose="05000000000000000000" pitchFamily="2" charset="2"/>
              </a:rPr>
              <a:t>cpp</a:t>
            </a:r>
            <a:r>
              <a:rPr lang="en-US" b="0" baseline="0" smtClean="0">
                <a:sym typeface="Wingdings" panose="05000000000000000000" pitchFamily="2" charset="2"/>
              </a:rPr>
              <a:t>: </a:t>
            </a:r>
            <a:r>
              <a:rPr lang="en-US" b="0" baseline="0" err="1" smtClean="0">
                <a:sym typeface="Wingdings" panose="05000000000000000000" pitchFamily="2" charset="2"/>
              </a:rPr>
              <a:t>Wenn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Dokumentation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im</a:t>
            </a:r>
            <a:r>
              <a:rPr lang="en-US" b="0" baseline="0" smtClean="0">
                <a:sym typeface="Wingdings" panose="05000000000000000000" pitchFamily="2" charset="2"/>
              </a:rPr>
              <a:t> Header </a:t>
            </a:r>
            <a:r>
              <a:rPr lang="en-US" b="0" baseline="0" err="1" smtClean="0">
                <a:sym typeface="Wingdings" panose="05000000000000000000" pitchFamily="2" charset="2"/>
              </a:rPr>
              <a:t>verändert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wird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müssen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alle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abhängigen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cpp-Dateien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neu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kompiliert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werden</a:t>
            </a:r>
            <a:r>
              <a:rPr lang="en-US" b="0" baseline="0" smtClean="0">
                <a:sym typeface="Wingdings" panose="05000000000000000000" pitchFamily="2" charset="2"/>
              </a:rPr>
              <a:t>.</a:t>
            </a:r>
            <a:endParaRPr lang="en-US" b="1" baseline="0" smtClean="0">
              <a:sym typeface="Wingdings" panose="05000000000000000000" pitchFamily="2" charset="2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 smtClean="0"/>
              <a:t>Odeint</a:t>
            </a:r>
            <a:r>
              <a:rPr lang="en-US" b="0" smtClean="0"/>
              <a:t>: library for solving initial-value</a:t>
            </a:r>
            <a:r>
              <a:rPr lang="en-US" b="0" baseline="0" smtClean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65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objdump</a:t>
            </a:r>
            <a:r>
              <a:rPr lang="de-DE" baseline="0" smtClean="0"/>
              <a:t> -a main.exe # For listing segment boundaries</a:t>
            </a:r>
          </a:p>
          <a:p>
            <a:r>
              <a:rPr lang="de-DE" smtClean="0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</a:t>
            </a:r>
            <a:r>
              <a:rPr lang="de-DE" altLang="de-DE" baseline="0" smtClean="0">
                <a:latin typeface="Times New Roman" pitchFamily="16" charset="0"/>
              </a:rPr>
              <a:t> ist beliebig groß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70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Default-Initialisierung ist bei </a:t>
            </a:r>
            <a:r>
              <a:rPr lang="de-DE" altLang="de-DE" err="1" smtClean="0">
                <a:latin typeface="Times New Roman" pitchFamily="16" charset="0"/>
              </a:rPr>
              <a:t>gcc</a:t>
            </a:r>
            <a:r>
              <a:rPr lang="de-DE" altLang="de-DE" smtClean="0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73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Vereinfacht die Übergabe an Funktionen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In Java: Übergabe per Reference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79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Wann benötigt eine Referenz</a:t>
            </a:r>
            <a:r>
              <a:rPr lang="en-US" baseline="0" smtClean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Klassenmember</a:t>
            </a:r>
          </a:p>
          <a:p>
            <a:r>
              <a:rPr lang="en-US" baseline="0" smtClean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Vermeidet</a:t>
            </a:r>
            <a:r>
              <a:rPr lang="de-DE" altLang="de-DE" baseline="0" smtClean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Macht</a:t>
            </a:r>
            <a:r>
              <a:rPr lang="de-DE" altLang="de-DE" baseline="0" smtClean="0">
                <a:latin typeface="Times New Roman" pitchFamily="16" charset="0"/>
              </a:rPr>
              <a:t> Absicht des Programmierers klar -&gt; Dokumentation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Kann ich einer bestimmten Funktion gefahrlos mein Objekt übergeben und weiß, dass es nicht verändert wird?</a:t>
            </a:r>
          </a:p>
          <a:p>
            <a:pPr marL="164901" indent="-164901">
              <a:buFontTx/>
              <a:buChar char="-"/>
            </a:pPr>
            <a:endParaRPr lang="de-DE" altLang="de-DE" baseline="0" smtClean="0">
              <a:latin typeface="Times New Roman" pitchFamily="16" charset="0"/>
            </a:endParaRPr>
          </a:p>
          <a:p>
            <a:pPr marL="164901" indent="-164901">
              <a:buFontTx/>
              <a:buChar char="-"/>
            </a:pPr>
            <a:r>
              <a:rPr lang="de-DE" altLang="de-DE" b="1" baseline="0" smtClean="0">
                <a:latin typeface="Times New Roman" pitchFamily="16" charset="0"/>
              </a:rPr>
              <a:t>Java</a:t>
            </a:r>
            <a:br>
              <a:rPr lang="de-DE" altLang="de-DE" b="1" baseline="0" smtClean="0">
                <a:latin typeface="Times New Roman" pitchFamily="16" charset="0"/>
              </a:rPr>
            </a:br>
            <a:r>
              <a:rPr lang="de-DE" altLang="de-DE" b="1" baseline="0" smtClean="0">
                <a:latin typeface="Times New Roman" pitchFamily="16" charset="0"/>
              </a:rPr>
              <a:t>    </a:t>
            </a:r>
            <a:r>
              <a:rPr lang="de-DE" altLang="de-DE" b="0" baseline="0" smtClean="0">
                <a:latin typeface="Times New Roman" pitchFamily="16" charset="0"/>
              </a:rPr>
              <a:t>Keine neue </a:t>
            </a:r>
            <a:r>
              <a:rPr lang="de-DE" altLang="de-DE" b="1" baseline="0" smtClean="0">
                <a:latin typeface="Times New Roman" pitchFamily="16" charset="0"/>
              </a:rPr>
              <a:t>Zuweisung</a:t>
            </a:r>
            <a:r>
              <a:rPr lang="de-DE" altLang="de-DE" b="0" baseline="0" smtClean="0">
                <a:latin typeface="Times New Roman" pitchFamily="16" charset="0"/>
              </a:rPr>
              <a:t> möglich, Manipulationen am </a:t>
            </a:r>
            <a:r>
              <a:rPr lang="de-DE" altLang="de-DE" b="1" baseline="0" smtClean="0">
                <a:latin typeface="Times New Roman" pitchFamily="16" charset="0"/>
              </a:rPr>
              <a:t>Zustand</a:t>
            </a:r>
            <a:r>
              <a:rPr lang="de-DE" altLang="de-DE" b="0" baseline="0" smtClean="0">
                <a:latin typeface="Times New Roman" pitchFamily="16" charset="0"/>
              </a:rPr>
              <a:t> sind </a:t>
            </a:r>
            <a:r>
              <a:rPr lang="de-DE" altLang="de-DE" b="1" baseline="0" smtClean="0">
                <a:latin typeface="Times New Roman" pitchFamily="16" charset="0"/>
              </a:rPr>
              <a:t>möglich</a:t>
            </a:r>
            <a:r>
              <a:rPr lang="de-DE" altLang="de-DE" b="0" baseline="0" smtClean="0">
                <a:latin typeface="Times New Roman" pitchFamily="16" charset="0"/>
              </a:rPr>
              <a:t>.    </a:t>
            </a:r>
            <a:endParaRPr lang="de-DE" altLang="de-DE" b="1" baseline="0" smtClean="0">
              <a:latin typeface="Times New Roman" pitchFamily="16" charset="0"/>
            </a:endParaRP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Position</a:t>
            </a:r>
            <a:r>
              <a:rPr lang="de-DE" altLang="de-DE" baseline="0" smtClean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smtClean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smtClean="0">
                <a:latin typeface="Times New Roman" pitchFamily="16" charset="0"/>
              </a:rPr>
              <a:t>erste Variable</a:t>
            </a:r>
            <a:r>
              <a:rPr lang="de-DE" altLang="de-DE" i="0" baseline="0" smtClean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smtClean="0">
                <a:latin typeface="Times New Roman" pitchFamily="16" charset="0"/>
              </a:rPr>
              <a:t>int.</a:t>
            </a:r>
            <a:br>
              <a:rPr lang="de-DE" altLang="de-DE" i="1" baseline="0" smtClean="0">
                <a:latin typeface="Times New Roman" pitchFamily="16" charset="0"/>
              </a:rPr>
            </a:br>
            <a:r>
              <a:rPr lang="de-DE" altLang="de-DE" i="0" baseline="0" smtClean="0">
                <a:latin typeface="Times New Roman" pitchFamily="16" charset="0"/>
              </a:rPr>
              <a:t>int *iP1, iP2, iP3;</a:t>
            </a:r>
            <a:endParaRPr lang="de-DE" altLang="de-DE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92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 smtClean="0">
                <a:latin typeface="Times New Roman" pitchFamily="16" charset="0"/>
              </a:rPr>
              <a:t>Asterisk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 Pointern, (ii) Als Dereferenzierungs</a:t>
            </a:r>
            <a:r>
              <a:rPr lang="de-DE" altLang="de-DE" b="1" i="0" smtClean="0">
                <a:latin typeface="Times New Roman" pitchFamily="16" charset="0"/>
              </a:rPr>
              <a:t>operator</a:t>
            </a:r>
            <a:r>
              <a:rPr lang="de-DE" altLang="de-DE" b="0" i="0" smtClean="0">
                <a:latin typeface="Times New Roman" pitchFamily="16" charset="0"/>
              </a:rPr>
              <a:t>, (iii) zum</a:t>
            </a:r>
            <a:r>
              <a:rPr lang="de-DE" altLang="de-DE" b="0" i="0" baseline="0" smtClean="0">
                <a:latin typeface="Times New Roman" pitchFamily="16" charset="0"/>
              </a:rPr>
              <a:t> Multiplizieren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 smtClean="0">
              <a:latin typeface="Times New Roman" pitchFamily="16" charset="0"/>
            </a:endParaRPr>
          </a:p>
          <a:p>
            <a:r>
              <a:rPr lang="de-DE" altLang="de-DE" i="0" err="1" smtClean="0">
                <a:latin typeface="Times New Roman" pitchFamily="16" charset="0"/>
              </a:rPr>
              <a:t>Ampersand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</a:t>
            </a:r>
            <a:r>
              <a:rPr lang="de-DE" altLang="de-DE" i="0" baseline="0" smtClean="0">
                <a:latin typeface="Times New Roman" pitchFamily="16" charset="0"/>
              </a:rPr>
              <a:t> Referenzen, (ii) Als Adress</a:t>
            </a:r>
            <a:r>
              <a:rPr lang="de-DE" altLang="de-DE" b="1" i="0" baseline="0" smtClean="0">
                <a:latin typeface="Times New Roman" pitchFamily="16" charset="0"/>
              </a:rPr>
              <a:t>operator</a:t>
            </a:r>
            <a:r>
              <a:rPr lang="de-DE" altLang="de-DE" b="0" i="0" baseline="0" smtClean="0">
                <a:latin typeface="Times New Roman" pitchFamily="16" charset="0"/>
              </a:rPr>
              <a:t>, (iii) als Bit-Und-Operator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94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(seit 2016-09-15)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C++98:</a:t>
            </a:r>
            <a:r>
              <a:rPr lang="en-US" baseline="0" dirty="0" smtClean="0"/>
              <a:t> erster internationaler Standard von C++</a:t>
            </a:r>
          </a:p>
          <a:p>
            <a:r>
              <a:rPr lang="en-US" baseline="0" dirty="0" smtClean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November 19, 2007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Designabsicht ist klar -&gt; "Const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Nicht möglich:</a:t>
            </a:r>
          </a:p>
          <a:p>
            <a:r>
              <a:rPr lang="de-DE" altLang="de-DE" smtClean="0">
                <a:latin typeface="Times New Roman" pitchFamily="16" charset="0"/>
              </a:rPr>
              <a:t>	-</a:t>
            </a:r>
            <a:r>
              <a:rPr lang="de-DE" altLang="de-DE" baseline="0" smtClean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smtClean="0">
                <a:latin typeface="Times New Roman" pitchFamily="16" charset="0"/>
              </a:rPr>
              <a:t>MUSS bei</a:t>
            </a:r>
          </a:p>
          <a:p>
            <a:r>
              <a:rPr lang="de-DE" altLang="de-DE" smtClean="0">
                <a:latin typeface="Times New Roman" pitchFamily="16" charset="0"/>
              </a:rPr>
              <a:t>	- Elternklasse mit Nicht-</a:t>
            </a:r>
            <a:r>
              <a:rPr lang="de-DE" altLang="de-DE" err="1" smtClean="0">
                <a:latin typeface="Times New Roman" pitchFamily="16" charset="0"/>
              </a:rPr>
              <a:t>Defaultkonstruktor</a:t>
            </a: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An</a:t>
            </a:r>
            <a:r>
              <a:rPr lang="en-US" baseline="0" smtClean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Anmerkungen</a:t>
            </a:r>
            <a:r>
              <a:rPr lang="en-US" smtClean="0"/>
              <a:t>:</a:t>
            </a:r>
          </a:p>
          <a:p>
            <a:pPr marL="164901" indent="-164901">
              <a:buFontTx/>
              <a:buChar char="-"/>
            </a:pPr>
            <a:r>
              <a:rPr lang="en-US" err="1" smtClean="0"/>
              <a:t>Bei</a:t>
            </a:r>
            <a:r>
              <a:rPr lang="en-US" smtClean="0"/>
              <a:t> der </a:t>
            </a:r>
            <a:r>
              <a:rPr lang="en-US" err="1" smtClean="0"/>
              <a:t>Erzeugung</a:t>
            </a:r>
            <a:r>
              <a:rPr lang="en-US" smtClean="0"/>
              <a:t> von </a:t>
            </a:r>
            <a:r>
              <a:rPr lang="en-US" err="1" smtClean="0"/>
              <a:t>baseFromChild</a:t>
            </a:r>
            <a:r>
              <a:rPr lang="en-US" smtClean="0"/>
              <a:t> </a:t>
            </a:r>
            <a:r>
              <a:rPr lang="en-US" err="1" smtClean="0"/>
              <a:t>wird</a:t>
            </a:r>
            <a:r>
              <a:rPr lang="en-US" baseline="0" smtClean="0"/>
              <a:t> </a:t>
            </a:r>
            <a:r>
              <a:rPr lang="en-US" baseline="0" err="1" smtClean="0"/>
              <a:t>nur</a:t>
            </a:r>
            <a:r>
              <a:rPr lang="en-US" baseline="0" smtClean="0"/>
              <a:t> </a:t>
            </a:r>
            <a:r>
              <a:rPr lang="en-US" baseline="0" err="1" smtClean="0"/>
              <a:t>derjenige</a:t>
            </a:r>
            <a:r>
              <a:rPr lang="en-US" baseline="0" smtClean="0"/>
              <a:t> </a:t>
            </a:r>
            <a:r>
              <a:rPr lang="en-US" baseline="0" err="1" smtClean="0"/>
              <a:t>Teil</a:t>
            </a:r>
            <a:r>
              <a:rPr lang="en-US" baseline="0" smtClean="0"/>
              <a:t> des </a:t>
            </a:r>
            <a:r>
              <a:rPr lang="en-US" baseline="0" err="1" smtClean="0"/>
              <a:t>anonymen</a:t>
            </a:r>
            <a:r>
              <a:rPr lang="en-US" baseline="0" smtClean="0"/>
              <a:t> </a:t>
            </a:r>
            <a:r>
              <a:rPr lang="en-US" baseline="0" err="1" smtClean="0"/>
              <a:t>Objekts</a:t>
            </a:r>
            <a:r>
              <a:rPr lang="en-US" baseline="0" smtClean="0"/>
              <a:t> "Child()" </a:t>
            </a:r>
            <a:r>
              <a:rPr lang="en-US" baseline="0" err="1" smtClean="0"/>
              <a:t>kopiert</a:t>
            </a:r>
            <a:r>
              <a:rPr lang="en-US" baseline="0" smtClean="0"/>
              <a:t>, der </a:t>
            </a:r>
            <a:r>
              <a:rPr lang="en-US" baseline="0" err="1" smtClean="0"/>
              <a:t>zu</a:t>
            </a:r>
            <a:r>
              <a:rPr lang="en-US" baseline="0" smtClean="0"/>
              <a:t> Base </a:t>
            </a:r>
            <a:r>
              <a:rPr lang="en-US" baseline="0" err="1" smtClean="0"/>
              <a:t>gehört</a:t>
            </a:r>
            <a:endParaRPr lang="en-US" baseline="0" smtClean="0"/>
          </a:p>
          <a:p>
            <a:pPr marL="164901" indent="-164901">
              <a:buFontTx/>
              <a:buChar char="-"/>
            </a:pPr>
            <a:r>
              <a:rPr lang="en-US" baseline="0" err="1" smtClean="0"/>
              <a:t>Beim</a:t>
            </a:r>
            <a:r>
              <a:rPr lang="en-US" baseline="0" smtClean="0"/>
              <a:t> </a:t>
            </a:r>
            <a:r>
              <a:rPr lang="en-US" baseline="0" err="1" smtClean="0"/>
              <a:t>Aufruf</a:t>
            </a:r>
            <a:r>
              <a:rPr lang="en-US" baseline="0" smtClean="0"/>
              <a:t> der </a:t>
            </a:r>
            <a:r>
              <a:rPr lang="en-US" baseline="0" err="1" smtClean="0"/>
              <a:t>Funktion</a:t>
            </a:r>
            <a:r>
              <a:rPr lang="en-US" baseline="0" smtClean="0"/>
              <a:t> </a:t>
            </a:r>
            <a:r>
              <a:rPr lang="en-US" baseline="0" err="1" smtClean="0"/>
              <a:t>doPrint</a:t>
            </a:r>
            <a:r>
              <a:rPr lang="en-US" baseline="0" smtClean="0"/>
              <a:t> </a:t>
            </a:r>
            <a:r>
              <a:rPr lang="en-US" baseline="0" err="1" smtClean="0"/>
              <a:t>passiert</a:t>
            </a:r>
            <a:r>
              <a:rPr lang="en-US" baseline="0" smtClean="0"/>
              <a:t> das </a:t>
            </a:r>
            <a:r>
              <a:rPr lang="en-US" baseline="0" err="1" smtClean="0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smtClean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err="1" smtClean="0">
                <a:latin typeface="Times New Roman" pitchFamily="16" charset="0"/>
              </a:rPr>
              <a:t>of</a:t>
            </a:r>
            <a:r>
              <a:rPr lang="de-DE" altLang="de-DE" smtClean="0">
                <a:latin typeface="Times New Roman" pitchFamily="16" charset="0"/>
              </a:rPr>
              <a:t> </a:t>
            </a:r>
            <a:r>
              <a:rPr lang="de-DE" altLang="de-DE" err="1" smtClean="0">
                <a:latin typeface="Times New Roman" pitchFamily="16" charset="0"/>
              </a:rPr>
              <a:t>Concerns</a:t>
            </a:r>
            <a:r>
              <a:rPr lang="de-DE" altLang="de-DE" smtClean="0">
                <a:latin typeface="Times New Roman" pitchFamily="16" charset="0"/>
              </a:rPr>
              <a:t>)</a:t>
            </a:r>
          </a:p>
          <a:p>
            <a:r>
              <a:rPr lang="de-DE" altLang="de-DE" smtClean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smtClean="0">
                <a:latin typeface="Times New Roman" pitchFamily="16" charset="0"/>
              </a:rPr>
              <a:t>	- Superklasse</a:t>
            </a:r>
            <a:r>
              <a:rPr lang="de-DE" altLang="de-DE" baseline="0" smtClean="0">
                <a:latin typeface="Times New Roman" pitchFamily="16" charset="0"/>
              </a:rPr>
              <a:t> stellt statisch sicher, dass alle </a:t>
            </a:r>
            <a:r>
              <a:rPr lang="de-DE" altLang="de-DE" baseline="0" err="1" smtClean="0">
                <a:latin typeface="Times New Roman" pitchFamily="16" charset="0"/>
              </a:rPr>
              <a:t>Kindklassen</a:t>
            </a:r>
            <a:r>
              <a:rPr lang="de-DE" altLang="de-DE" baseline="0" smtClean="0">
                <a:latin typeface="Times New Roman" pitchFamily="16" charset="0"/>
              </a:rPr>
              <a:t> eine einheitliche Schnittstelle anbieten.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- Ja, z.B. "Duck Typing": Es wird zur </a:t>
            </a:r>
            <a:r>
              <a:rPr lang="de-DE" altLang="de-DE" err="1" smtClean="0">
                <a:latin typeface="Times New Roman" pitchFamily="16" charset="0"/>
              </a:rPr>
              <a:t>Compilezeit</a:t>
            </a:r>
            <a:r>
              <a:rPr lang="de-DE" altLang="de-DE" smtClean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smtClean="0">
                <a:latin typeface="Times New Roman" pitchFamily="16" charset="0"/>
              </a:rPr>
              <a:t>	-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</a:t>
            </a:r>
            <a:r>
              <a:rPr lang="de-DE" baseline="0" smtClean="0"/>
              <a:t>: </a:t>
            </a:r>
            <a:r>
              <a:rPr lang="de-DE" baseline="0" err="1" smtClean="0"/>
              <a:t>Destruktoren</a:t>
            </a:r>
            <a:r>
              <a:rPr lang="de-DE" baseline="0" smtClean="0"/>
              <a:t> verhalten sich hier wie Methoden, daher ist auch bei ihnen die polymorphe Behandlung per </a:t>
            </a:r>
            <a:r>
              <a:rPr lang="de-DE" baseline="0" err="1" smtClean="0"/>
              <a:t>default</a:t>
            </a:r>
            <a:r>
              <a:rPr lang="de-DE" baseline="0" smtClean="0"/>
              <a:t> ausgeschaltet.</a:t>
            </a:r>
          </a:p>
          <a:p>
            <a:pPr>
              <a:defRPr/>
            </a:pPr>
            <a:endParaRPr lang="de-DE" baseline="0" smtClean="0"/>
          </a:p>
          <a:p>
            <a:pPr>
              <a:defRPr/>
            </a:pPr>
            <a:r>
              <a:rPr lang="de-DE" baseline="0" smtClean="0"/>
              <a:t>#2: Konstruktoren werden immer direkt aufgerufen – sie werden nie polymorph verwendet.</a:t>
            </a:r>
            <a:endParaRPr lang="de-DE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Ohne virtuelle Methoden ist es klar, welche Methode ausgeführt wird (-&gt; Auflösung zur </a:t>
            </a:r>
            <a:r>
              <a:rPr lang="de-DE" err="1" smtClean="0"/>
              <a:t>Compile</a:t>
            </a:r>
            <a:r>
              <a:rPr lang="de-DE" smtClean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Mit virtuellen Methoden: Lookup in der sogenannten </a:t>
            </a:r>
            <a:r>
              <a:rPr lang="de-DE" err="1" smtClean="0"/>
              <a:t>vtable</a:t>
            </a:r>
            <a:r>
              <a:rPr lang="de-DE" smtClean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Compiler kann </a:t>
            </a:r>
            <a:r>
              <a:rPr lang="de-DE" err="1" smtClean="0"/>
              <a:t>tw</a:t>
            </a:r>
            <a:r>
              <a:rPr lang="de-DE" smtClean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(2) nutzt den Zuweisungsoperator: operator= -  siehe nächste Folie!!</a:t>
            </a:r>
          </a:p>
          <a:p>
            <a:pPr marL="164901" indent="-164901" defTabSz="432101">
              <a:buFontTx/>
              <a:buChar char="-"/>
              <a:defRPr/>
            </a:pPr>
            <a:r>
              <a:rPr lang="de-DE" baseline="0" smtClean="0"/>
              <a:t>(3) nutzt den </a:t>
            </a:r>
            <a:r>
              <a:rPr lang="de-DE" baseline="0" err="1" smtClean="0"/>
              <a:t>Copy</a:t>
            </a:r>
            <a:r>
              <a:rPr lang="de-DE" baseline="0" smtClean="0"/>
              <a:t> </a:t>
            </a:r>
            <a:r>
              <a:rPr lang="de-DE" baseline="0" err="1" smtClean="0"/>
              <a:t>Constructor</a:t>
            </a:r>
            <a:r>
              <a:rPr lang="de-DE" baseline="0" smtClean="0"/>
              <a:t>: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(</a:t>
            </a:r>
            <a:r>
              <a:rPr lang="de-DE" baseline="0" err="1" smtClean="0"/>
              <a:t>const</a:t>
            </a:r>
            <a:r>
              <a:rPr lang="de-DE" baseline="0" smtClean="0"/>
              <a:t>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  &amp;</a:t>
            </a:r>
            <a:r>
              <a:rPr lang="de-DE" baseline="0" err="1" smtClean="0"/>
              <a:t>strategy</a:t>
            </a:r>
            <a:r>
              <a:rPr lang="de-DE" baseline="0" smtClean="0"/>
              <a:t>)</a:t>
            </a:r>
            <a:endParaRPr lang="de-DE"/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162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Shift-Operatoren</a:t>
            </a:r>
            <a:r>
              <a:rPr lang="en-US" b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smtClean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smtClean="0"/>
              <a:t>Bei unsigned</a:t>
            </a:r>
            <a:r>
              <a:rPr lang="en-US" b="0" baseline="0" smtClean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Bei signed-Typen wird mit dem MSB gefüllt, um das Vorzeichen beizubehalten</a:t>
            </a:r>
            <a:endParaRPr lang="en-US" b="1" smtClean="0"/>
          </a:p>
          <a:p>
            <a:r>
              <a:rPr lang="en-US" b="1" smtClean="0"/>
              <a:t>In</a:t>
            </a:r>
            <a:r>
              <a:rPr lang="en-US" b="1" baseline="0" smtClean="0"/>
              <a:t> Java</a:t>
            </a:r>
            <a:r>
              <a:rPr lang="en-US" b="0" baseline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smtClean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entspricht operator&gt;&gt;, aber füllt </a:t>
            </a:r>
            <a:r>
              <a:rPr lang="en-US" b="1" baseline="0" smtClean="0"/>
              <a:t>immer</a:t>
            </a:r>
            <a:r>
              <a:rPr lang="en-US" b="0" baseline="0" smtClean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Codebeispiel:</a:t>
            </a:r>
          </a:p>
          <a:p>
            <a:r>
              <a:rPr lang="en-US" smtClean="0"/>
              <a:t>#include &lt;stdio.h&gt;</a:t>
            </a:r>
          </a:p>
          <a:p>
            <a:r>
              <a:rPr lang="en-US" smtClean="0"/>
              <a:t>#include &lt;stdlib.h&gt;</a:t>
            </a:r>
          </a:p>
          <a:p>
            <a:endParaRPr lang="en-US" smtClean="0"/>
          </a:p>
          <a:p>
            <a:r>
              <a:rPr lang="en-US" smtClean="0"/>
              <a:t>const char* fmt(char a)</a:t>
            </a:r>
          </a:p>
          <a:p>
            <a:r>
              <a:rPr lang="en-US" smtClean="0"/>
              <a:t>{  </a:t>
            </a:r>
          </a:p>
          <a:p>
            <a:r>
              <a:rPr lang="en-US" smtClean="0"/>
              <a:t>    int bitsPerByte = sizeof(char) * 8;</a:t>
            </a:r>
          </a:p>
          <a:p>
            <a:r>
              <a:rPr lang="en-US" smtClean="0"/>
              <a:t>    char *toString = (char*) malloc((2 + bitsPerByte) * sizeof(char));</a:t>
            </a:r>
          </a:p>
          <a:p>
            <a:r>
              <a:rPr lang="en-US" smtClean="0"/>
              <a:t>    toString[0] = '0';</a:t>
            </a:r>
          </a:p>
          <a:p>
            <a:r>
              <a:rPr lang="en-US" smtClean="0"/>
              <a:t>    toString[1] = 'b';</a:t>
            </a:r>
          </a:p>
          <a:p>
            <a:r>
              <a:rPr lang="en-US" smtClean="0"/>
              <a:t>    for (int i = bitsPerByte - 1; i &gt;= 0; --i)</a:t>
            </a:r>
          </a:p>
          <a:p>
            <a:r>
              <a:rPr lang="en-US" smtClean="0"/>
              <a:t>    {</a:t>
            </a:r>
          </a:p>
          <a:p>
            <a:r>
              <a:rPr lang="en-US" smtClean="0"/>
              <a:t>        char c;</a:t>
            </a:r>
          </a:p>
          <a:p>
            <a:r>
              <a:rPr lang="en-US" smtClean="0"/>
              <a:t>        if (a &amp; (1 &lt;&lt; i))</a:t>
            </a:r>
          </a:p>
          <a:p>
            <a:r>
              <a:rPr lang="en-US" smtClean="0"/>
              <a:t>        {</a:t>
            </a:r>
          </a:p>
          <a:p>
            <a:r>
              <a:rPr lang="en-US" smtClean="0"/>
              <a:t>            c = '1';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else {</a:t>
            </a:r>
          </a:p>
          <a:p>
            <a:r>
              <a:rPr lang="en-US" smtClean="0"/>
              <a:t>            c = '0';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printf("%d", bitsPerByte - 1 - i + 2);</a:t>
            </a:r>
          </a:p>
          <a:p>
            <a:r>
              <a:rPr lang="en-US" smtClean="0"/>
              <a:t>        toString[bitsPerByte - 1 - i + 2] = c;</a:t>
            </a:r>
          </a:p>
          <a:p>
            <a:r>
              <a:rPr lang="en-US" smtClean="0"/>
              <a:t>    }</a:t>
            </a:r>
          </a:p>
          <a:p>
            <a:r>
              <a:rPr lang="en-US" smtClean="0"/>
              <a:t>    return toString;   </a:t>
            </a:r>
          </a:p>
          <a:p>
            <a:r>
              <a:rPr lang="en-US" smtClean="0"/>
              <a:t>}</a:t>
            </a:r>
          </a:p>
          <a:p>
            <a:endParaRPr lang="en-US" smtClean="0"/>
          </a:p>
          <a:p>
            <a:r>
              <a:rPr lang="en-US" smtClean="0"/>
              <a:t>int main()</a:t>
            </a:r>
          </a:p>
          <a:p>
            <a:r>
              <a:rPr lang="en-US" smtClean="0"/>
              <a:t>{</a:t>
            </a:r>
          </a:p>
          <a:p>
            <a:r>
              <a:rPr lang="en-US" smtClean="0"/>
              <a:t>  char a = 255;</a:t>
            </a:r>
          </a:p>
          <a:p>
            <a:r>
              <a:rPr lang="en-US" smtClean="0"/>
              <a:t>  char b = 2;</a:t>
            </a:r>
          </a:p>
          <a:p>
            <a:r>
              <a:rPr lang="en-US" smtClean="0"/>
              <a:t>  printf("a: %s, b: %s, a &amp; b: %s\n", fmt(a), fmt(b) , fmt(a &amp; b));</a:t>
            </a:r>
          </a:p>
          <a:p>
            <a:r>
              <a:rPr lang="en-US" smtClean="0"/>
              <a:t>  printf("a: %s, b: %s, a &amp; b: %s\n", fmt(a), fmt(b) , fmt(a | b));</a:t>
            </a:r>
          </a:p>
          <a:p>
            <a:r>
              <a:rPr lang="en-US" smtClean="0"/>
              <a:t>  printf("a: %s, b: %s, a &amp; b: %s\n", fmt(a), fmt(b) , fmt(a ^ b));</a:t>
            </a:r>
          </a:p>
          <a:p>
            <a:r>
              <a:rPr lang="en-US" smtClean="0"/>
              <a:t>  printf("a: %s, a &lt;&lt; b: %s\n", fmt(a), fmt(a &lt;&lt; b));</a:t>
            </a:r>
          </a:p>
          <a:p>
            <a:r>
              <a:rPr lang="en-US" smtClean="0"/>
              <a:t>  printf("a: %s, a &gt;&gt; b: %s\n", fmt(a), fmt(a &gt;&gt; b));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printf("a: %s, ~a: %s\n", fmt(a), fmt(~a));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Add 2018-07-23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2065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175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In manchen</a:t>
            </a:r>
            <a:r>
              <a:rPr lang="de-DE" baseline="0" smtClean="0"/>
              <a:t> Fällen (siehe Beispiel) kann es auch keine eindeutige Schnittstelle geben!</a:t>
            </a:r>
            <a:endParaRPr lang="de-DE" smtClean="0"/>
          </a:p>
          <a:p>
            <a:pPr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kann nicht zur </a:t>
            </a:r>
            <a:r>
              <a:rPr lang="de-DE" err="1" smtClean="0"/>
              <a:t>Compile</a:t>
            </a:r>
            <a:r>
              <a:rPr lang="de-DE" smtClean="0"/>
              <a:t>-Zeit überprüft werden.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Vorteile </a:t>
            </a:r>
          </a:p>
          <a:p>
            <a:pPr>
              <a:defRPr/>
            </a:pPr>
            <a:r>
              <a:rPr lang="de-DE" smtClean="0"/>
              <a:t>- Reduzierter Implementierungsaufwand ("Duck Typing")</a:t>
            </a:r>
            <a:endParaRPr lang="de-DE"/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smtClean="0">
                <a:latin typeface="Times New Roman" pitchFamily="16" charset="0"/>
              </a:rPr>
              <a:t>Kopierkonstruktor</a:t>
            </a:r>
            <a:r>
              <a:rPr lang="de-DE" altLang="de-DE" baseline="0" smtClean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 smtClean="0">
                <a:latin typeface="Times New Roman" pitchFamily="16" charset="0"/>
              </a:rPr>
              <a:t>Funktionszeiger</a:t>
            </a:r>
            <a:r>
              <a:rPr lang="de-DE" altLang="de-DE" smtClean="0">
                <a:latin typeface="Times New Roman" pitchFamily="16" charset="0"/>
              </a:rPr>
              <a:t>, </a:t>
            </a:r>
            <a:r>
              <a:rPr lang="de-DE" altLang="de-DE" err="1" smtClean="0">
                <a:latin typeface="Times New Roman" pitchFamily="16" charset="0"/>
              </a:rPr>
              <a:t>Function</a:t>
            </a:r>
            <a:r>
              <a:rPr lang="de-DE" altLang="de-DE" smtClean="0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191</a:t>
            </a:fld>
            <a:endParaRPr lang="en-US" altLang="de-DE" smtClean="0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203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Vorteile von </a:t>
            </a:r>
            <a:r>
              <a:rPr lang="de-DE" err="1" smtClean="0"/>
              <a:t>remove_copy_if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man braucht </a:t>
            </a:r>
            <a:r>
              <a:rPr lang="de-DE" err="1" smtClean="0"/>
              <a:t>selbser</a:t>
            </a:r>
            <a:r>
              <a:rPr lang="de-DE" smtClean="0"/>
              <a:t> </a:t>
            </a:r>
            <a:r>
              <a:rPr lang="de-DE" baseline="0" smtClean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204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 smtClean="0"/>
              <a:t>ElevatorStrategy</a:t>
            </a:r>
            <a:r>
              <a:rPr lang="en-US" baseline="0" dirty="0" smtClean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 smtClean="0"/>
              <a:t>Floor</a:t>
            </a:r>
            <a:r>
              <a:rPr lang="en-US" baseline="0" dirty="0" smtClean="0"/>
              <a:t> besitzt 0 </a:t>
            </a:r>
            <a:r>
              <a:rPr lang="en-US" baseline="0" dirty="0" err="1" smtClean="0"/>
              <a:t>oder</a:t>
            </a:r>
            <a:r>
              <a:rPr lang="en-US" baseline="0" smtClean="0"/>
              <a:t> mehr (</a:t>
            </a:r>
            <a:r>
              <a:rPr lang="en-US" b="1" baseline="0" smtClean="0"/>
              <a:t>0..*</a:t>
            </a:r>
            <a:r>
              <a:rPr lang="en-US" b="0" baseline="0" smtClean="0"/>
              <a:t>)</a:t>
            </a:r>
            <a:r>
              <a:rPr lang="en-US" b="1" baseline="0" smtClean="0"/>
              <a:t> </a:t>
            </a:r>
            <a:r>
              <a:rPr lang="en-US" baseline="0" smtClean="0"/>
              <a:t>wartende Personen (</a:t>
            </a:r>
            <a:r>
              <a:rPr lang="en-US" b="1" baseline="0" smtClean="0"/>
              <a:t>waitingPeople</a:t>
            </a:r>
            <a:r>
              <a:rPr lang="en-US" baseline="0" smtClean="0"/>
              <a:t>)+ von einer Person kann ich </a:t>
            </a:r>
            <a:r>
              <a:rPr lang="en-US" b="1" baseline="0" smtClean="0"/>
              <a:t>nicht </a:t>
            </a:r>
            <a:r>
              <a:rPr lang="en-US" baseline="0" smtClean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 smtClean="0"/>
              <a:t>EnergyMinimizingStrategy</a:t>
            </a:r>
            <a:r>
              <a:rPr lang="en-US" b="0" baseline="0" smtClean="0"/>
              <a:t> erbt von </a:t>
            </a:r>
            <a:r>
              <a:rPr lang="en-US" b="1" baseline="0" smtClean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 smtClean="0"/>
              <a:t>Floor</a:t>
            </a:r>
            <a:r>
              <a:rPr lang="en-US" b="0" baseline="0" smtClean="0"/>
              <a:t> ist ein Teil von </a:t>
            </a:r>
            <a:r>
              <a:rPr lang="en-US" b="1" baseline="0" smtClean="0"/>
              <a:t>Building</a:t>
            </a:r>
            <a:r>
              <a:rPr lang="en-US" b="0" baseline="0" smtClean="0"/>
              <a:t> – wenn eine </a:t>
            </a:r>
            <a:r>
              <a:rPr lang="en-US" b="1" baseline="0" smtClean="0"/>
              <a:t>Building-Instanz</a:t>
            </a:r>
            <a:r>
              <a:rPr lang="en-US" b="0" baseline="0" smtClean="0"/>
              <a:t> zerstört wird, müssen auch alle enthaltenen </a:t>
            </a:r>
            <a:r>
              <a:rPr lang="en-US" b="1" baseline="0" smtClean="0"/>
              <a:t>Floor-Instanzen</a:t>
            </a:r>
            <a:r>
              <a:rPr lang="en-US" b="0" baseline="0" smtClean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209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Alternativ</a:t>
            </a:r>
            <a:r>
              <a:rPr lang="en-US" smtClean="0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237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sieht man an dem Hilfskonstrukt "Utility Klassen" in Java.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Viel </a:t>
            </a:r>
            <a:r>
              <a:rPr lang="de-DE" altLang="de-DE" err="1" smtClean="0">
                <a:latin typeface="Times New Roman" pitchFamily="16" charset="0"/>
              </a:rPr>
              <a:t>Boilerplate</a:t>
            </a:r>
            <a:r>
              <a:rPr lang="de-DE" altLang="de-DE" smtClean="0">
                <a:latin typeface="Times New Roman" pitchFamily="16" charset="0"/>
              </a:rPr>
              <a:t>-Code,</a:t>
            </a:r>
            <a:r>
              <a:rPr lang="de-DE" altLang="de-DE" baseline="0" smtClean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privater Konstruktor mit "</a:t>
            </a:r>
            <a:r>
              <a:rPr lang="de-DE" altLang="de-DE" baseline="0" err="1" smtClean="0">
                <a:latin typeface="Times New Roman" pitchFamily="16" charset="0"/>
              </a:rPr>
              <a:t>throw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new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UnsupportedOperationException</a:t>
            </a:r>
            <a:r>
              <a:rPr lang="de-DE" altLang="de-DE" baseline="0" smtClean="0">
                <a:latin typeface="Times New Roman" pitchFamily="16" charset="0"/>
              </a:rPr>
              <a:t>()", finale Klasse,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#2. Ist es sinnvoll die Paketstruktur an die Verzeichnisstruktur zu binden?</a:t>
            </a:r>
          </a:p>
          <a:p>
            <a:r>
              <a:rPr lang="de-DE" altLang="de-DE" smtClean="0">
                <a:latin typeface="Times New Roman" pitchFamily="16" charset="0"/>
              </a:rPr>
              <a:t>	Pro: Bessere Ordnung, leichte Orientierung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#3. Darf man in Java mehrere Klassen in einer Datei implementieren?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Ja, allerdings darf nur eine der äußeren Klassen </a:t>
            </a:r>
            <a:r>
              <a:rPr lang="de-DE" altLang="de-DE" err="1" smtClean="0">
                <a:latin typeface="Times New Roman" pitchFamily="16" charset="0"/>
              </a:rPr>
              <a:t>public</a:t>
            </a:r>
            <a:r>
              <a:rPr lang="de-DE" altLang="de-DE" smtClean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smtClean="0"/>
              <a:t>R. Kluge,</a:t>
            </a:r>
            <a:r>
              <a:rPr lang="en-US" sz="800" baseline="0" smtClean="0"/>
              <a:t> A. Anjorin </a:t>
            </a:r>
            <a:r>
              <a:rPr lang="en-US" sz="800" smtClean="0"/>
              <a:t>| Real-Time Systems Lab | TU Darmstadt | 2014 - 2018 | Creative Commons Attribution-NonCommercial 4.0 International</a:t>
            </a:r>
            <a:endParaRPr lang="en-US" sz="1200" smtClean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smtClean="0"/>
              <a:t>Roland Kluge</a:t>
            </a:r>
            <a:r>
              <a:rPr lang="nl-NL" sz="1200" smtClean="0"/>
              <a:t/>
            </a:r>
            <a:br>
              <a:rPr lang="nl-NL" sz="1200" smtClean="0"/>
            </a:br>
            <a:endParaRPr lang="nl-NL" sz="1000" smtClean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smtClean="0"/>
              <a:t>roland.kluge@es.tu-darmstadt.de</a:t>
            </a:r>
            <a:r>
              <a:rPr lang="nl-NL" sz="1000" smtClean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 smtClean="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Prof. Dr. rer. nat. Andy Schürr</a:t>
            </a:r>
            <a:br>
              <a:rPr lang="en-US" sz="1000" smtClean="0"/>
            </a:br>
            <a:r>
              <a:rPr lang="en-US" sz="1000" smtClean="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61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 smtClean="0"/>
              <a:t>Intermezzo</a:t>
            </a:r>
            <a:endParaRPr lang="de-DE" dirty="0"/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 smtClean="0"/>
              <a:t>Mastertextformat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20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smtClean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2018-08-23</a:t>
            </a:fld>
            <a:r>
              <a:rPr lang="en-GB" altLang="de-DE" sz="1000" smtClean="0">
                <a:solidFill>
                  <a:srgbClr val="000000"/>
                </a:solidFill>
              </a:rPr>
              <a:t>  |  </a:t>
            </a:r>
            <a:r>
              <a:rPr lang="en-US" altLang="de-DE" sz="1000" smtClean="0">
                <a:solidFill>
                  <a:srgbClr val="000000"/>
                </a:solidFill>
              </a:rPr>
              <a:t>Programmierpraktikum C und C++ | R. Kluge, A. Anjorin</a:t>
            </a:r>
            <a:endParaRPr lang="en-GB" altLang="de-DE" sz="1000" smtClean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9352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++11#Explicitly_defaulted_and_deleted_special_member_func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51.xml"/><Relationship Id="rId7" Type="http://schemas.openxmlformats.org/officeDocument/2006/relationships/package" Target="../embeddings/Microsoft_Excel-Arbeitsblat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-Arbeitsblatt1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ladedu.com/cpp/zum_mitnehmen/cpp_einf.pdf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fbim.fh-regensburg.de/~sce39014/pg1/pg1-skript.pdf" TargetMode="External"/><Relationship Id="rId12" Type="http://schemas.openxmlformats.org/officeDocument/2006/relationships/hyperlink" Target="http://bytesnobjects.dev.geekbetrieb.de/cpp" TargetMode="External"/><Relationship Id="rId2" Type="http://schemas.openxmlformats.org/officeDocument/2006/relationships/hyperlink" Target="http://mindview.net/Books/TICPP/ThinkingInCPP2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dv.ei.tum.de/lehre/grundkurs-c/" TargetMode="External"/><Relationship Id="rId11" Type="http://schemas.openxmlformats.org/officeDocument/2006/relationships/hyperlink" Target="https://google.github.io/styleguide/cppguide.html" TargetMode="External"/><Relationship Id="rId5" Type="http://schemas.openxmlformats.org/officeDocument/2006/relationships/hyperlink" Target="http://www.ldv.ei.tum.de/lehre/programmierpraktikum-c/" TargetMode="External"/><Relationship Id="rId10" Type="http://schemas.openxmlformats.org/officeDocument/2006/relationships/hyperlink" Target="http://www.cprogramming.com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://www.learncpp.com/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3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jpeg"/><Relationship Id="rId5" Type="http://schemas.openxmlformats.org/officeDocument/2006/relationships/image" Target="../media/image49.png"/><Relationship Id="rId4" Type="http://schemas.openxmlformats.org/officeDocument/2006/relationships/image" Target="../media/image50.png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compile_cpp11_online.php" TargetMode="External"/><Relationship Id="rId2" Type="http://schemas.openxmlformats.org/officeDocument/2006/relationships/hyperlink" Target="http://cpp.s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9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9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definition" TargetMode="External"/><Relationship Id="rId2" Type="http://schemas.openxmlformats.org/officeDocument/2006/relationships/hyperlink" Target="http://www.cprogramming.com/declare_vs_defin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declarations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obe.com/tiobe_index?page=inde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cgi?APPNAME=CampusNet&amp;PRGNAME=ACTION&amp;ARGUMENTS=-AtFOhaeEncC1ivr9IBvtLpzUWEciSIcUJ2eXT70DFQx.XL0fSo2SzX.P26rQxU-eyzxBMHwttCgUVvpdavgVznIB3kRKgqZqerEHHcP961GQciPk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smtClean="0"/>
              <a:t>Programmierpraktikum </a:t>
            </a:r>
            <a:r>
              <a:rPr lang="de-DE" altLang="de-DE" noProof="0" dirty="0" smtClean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Überblick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Virtuelle Maschine</a:t>
            </a:r>
            <a:r>
              <a:rPr lang="de-DE" noProof="0" dirty="0" smtClean="0"/>
              <a:t>:  </a:t>
            </a:r>
          </a:p>
          <a:p>
            <a:pPr lvl="1"/>
            <a:r>
              <a:rPr lang="de-DE" noProof="0" dirty="0" smtClean="0"/>
              <a:t>Downloadbereich: </a:t>
            </a:r>
            <a:r>
              <a:rPr lang="de-DE" sz="1600" noProof="0" dirty="0" smtClean="0">
                <a:hlinkClick r:id="rId2"/>
              </a:rPr>
              <a:t>http://www.es.tu-darmstadt.de/studentftp/cppp/</a:t>
            </a:r>
            <a:endParaRPr lang="de-DE" sz="1600" noProof="0" dirty="0" smtClean="0"/>
          </a:p>
          <a:p>
            <a:pPr lvl="1"/>
            <a:r>
              <a:rPr lang="de-DE" b="0" noProof="0" dirty="0" smtClean="0"/>
              <a:t>User: 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 smtClean="0"/>
              <a:t>, PW:  </a:t>
            </a:r>
          </a:p>
          <a:p>
            <a:pPr lvl="1"/>
            <a:r>
              <a:rPr lang="de-DE" noProof="0" dirty="0" smtClean="0"/>
              <a:t>User-PW in der VM: cppprak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/>
          </a:p>
          <a:p>
            <a:r>
              <a:rPr lang="de-DE" b="1" noProof="0" dirty="0" smtClean="0"/>
              <a:t>Material</a:t>
            </a:r>
            <a:r>
              <a:rPr lang="de-DE" b="1" noProof="0" smtClean="0"/>
              <a:t>: 	</a:t>
            </a:r>
            <a:r>
              <a:rPr lang="de-DE" noProof="0" smtClean="0">
                <a:hlinkClick r:id="rId3"/>
              </a:rPr>
              <a:t>https</a:t>
            </a:r>
            <a:r>
              <a:rPr lang="de-DE" noProof="0" dirty="0" smtClean="0">
                <a:hlinkClick r:id="rId3"/>
              </a:rPr>
              <a:t>://</a:t>
            </a:r>
            <a:r>
              <a:rPr lang="de-DE" noProof="0" smtClean="0">
                <a:hlinkClick r:id="rId3"/>
              </a:rPr>
              <a:t>github.com/Echtzeitsysteme/tud-cppp/</a:t>
            </a:r>
            <a:endParaRPr lang="de-DE" noProof="0" smtClean="0"/>
          </a:p>
          <a:p>
            <a:r>
              <a:rPr lang="de-DE" b="1" smtClean="0"/>
              <a:t>Wiki mit FAQs</a:t>
            </a:r>
            <a:r>
              <a:rPr lang="de-DE"/>
              <a:t>: </a:t>
            </a:r>
            <a:r>
              <a:rPr lang="de-DE">
                <a:hlinkClick r:id="rId4"/>
              </a:rPr>
              <a:t>https://github.com/Echtzeitsysteme/tud-cppp/wiki</a:t>
            </a:r>
            <a:r>
              <a:rPr lang="de-DE" smtClean="0">
                <a:hlinkClick r:id="rId4"/>
              </a:rPr>
              <a:t>/</a:t>
            </a:r>
            <a:r>
              <a:rPr lang="de-DE" smtClean="0"/>
              <a:t> 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Eigenes Projekt </a:t>
            </a:r>
            <a:r>
              <a:rPr lang="de-DE" noProof="0" dirty="0" smtClean="0"/>
              <a:t>erstellen mit Git:</a:t>
            </a:r>
          </a:p>
          <a:p>
            <a:pPr lvl="1"/>
            <a:r>
              <a:rPr lang="de-DE" b="0" noProof="0" dirty="0" smtClean="0"/>
              <a:t>Einführung in Git: </a:t>
            </a:r>
            <a:r>
              <a:rPr lang="de-DE" sz="1600" b="0" noProof="0" dirty="0" smtClean="0">
                <a:hlinkClick r:id="rId5"/>
              </a:rPr>
              <a:t>http://git-scm.com/book/de</a:t>
            </a:r>
            <a:endParaRPr lang="de-DE" sz="1600" b="0" noProof="0" dirty="0" smtClean="0"/>
          </a:p>
          <a:p>
            <a:pPr lvl="1"/>
            <a:r>
              <a:rPr lang="de-DE" b="0" noProof="0" dirty="0" smtClean="0"/>
              <a:t>Kostenfreie Git-Repositories auf </a:t>
            </a:r>
            <a:r>
              <a:rPr lang="de-DE" b="0" noProof="0" dirty="0" smtClean="0">
                <a:hlinkClick r:id="rId6"/>
              </a:rPr>
              <a:t>https</a:t>
            </a:r>
            <a:r>
              <a:rPr lang="de-DE" sz="1800" b="0" noProof="0" dirty="0" smtClean="0">
                <a:hlinkClick r:id="rId6"/>
              </a:rPr>
              <a:t>://</a:t>
            </a:r>
            <a:r>
              <a:rPr lang="de-DE" b="0" noProof="0" dirty="0" smtClean="0">
                <a:hlinkClick r:id="rId6"/>
              </a:rPr>
              <a:t>github.com/</a:t>
            </a:r>
            <a:r>
              <a:rPr lang="de-DE" b="0" noProof="0" dirty="0" smtClean="0"/>
              <a:t> </a:t>
            </a:r>
          </a:p>
          <a:p>
            <a:pPr marL="180975" lvl="1" indent="0">
              <a:buNone/>
            </a:pPr>
            <a:r>
              <a:rPr lang="de-DE" noProof="0" dirty="0" smtClean="0"/>
              <a:t>   (auch private Repositories als Student kostenfrei möglich)</a:t>
            </a:r>
            <a:endParaRPr lang="de-DE" b="0" noProof="0" dirty="0" smtClean="0"/>
          </a:p>
          <a:p>
            <a:pPr lvl="1"/>
            <a:r>
              <a:rPr lang="de-DE" noProof="0" dirty="0" smtClean="0"/>
              <a:t>Siehe </a:t>
            </a:r>
            <a:r>
              <a:rPr lang="de-DE" noProof="0" smtClean="0"/>
              <a:t>auch </a:t>
            </a:r>
            <a:r>
              <a:rPr lang="de-DE" noProof="0" smtClean="0">
                <a:hlinkClick r:id="rId7"/>
              </a:rPr>
              <a:t>https</a:t>
            </a:r>
            <a:r>
              <a:rPr lang="de-DE" noProof="0" dirty="0" smtClean="0">
                <a:hlinkClick r:id="rId7"/>
              </a:rPr>
              <a:t>://github.com/Echtzeitsysteme/tud-cppp/wiki/Arbeiten-mit-git</a:t>
            </a:r>
            <a:endParaRPr lang="de-DE" noProof="0" dirty="0" smtClean="0"/>
          </a:p>
          <a:p>
            <a:pPr lvl="1"/>
            <a:endParaRPr lang="de-DE" b="0" noProof="0" dirty="0" smtClean="0"/>
          </a:p>
          <a:p>
            <a:r>
              <a:rPr lang="de-DE" b="1" noProof="0" dirty="0" smtClean="0"/>
              <a:t>Fachliche Fragen </a:t>
            </a:r>
            <a:r>
              <a:rPr lang="de-DE" noProof="0" smtClean="0"/>
              <a:t>bitte </a:t>
            </a:r>
            <a:r>
              <a:rPr lang="de-DE" b="1" noProof="0" smtClean="0"/>
              <a:t>immer</a:t>
            </a:r>
            <a:r>
              <a:rPr lang="de-DE" noProof="0" smtClean="0"/>
              <a:t> über Moodle</a:t>
            </a:r>
            <a:r>
              <a:rPr lang="de-DE" noProof="0" dirty="0" smtClean="0"/>
              <a:t>:</a:t>
            </a:r>
            <a:endParaRPr lang="de-DE" b="0" noProof="0" dirty="0" smtClean="0"/>
          </a:p>
          <a:p>
            <a:pPr lvl="1"/>
            <a:r>
              <a:rPr lang="de-DE" sz="1600" noProof="0" dirty="0" smtClean="0">
                <a:hlinkClick r:id="rId8"/>
              </a:rPr>
              <a:t>https://moodle.tu-darmstadt.de/course/view.php?id=9352</a:t>
            </a:r>
            <a:r>
              <a:rPr lang="de-DE" noProof="0" dirty="0" smtClean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Der </a:t>
            </a:r>
            <a:r>
              <a:rPr lang="de-DE" noProof="0" dirty="0" smtClean="0"/>
              <a:t>Fluch des Most </a:t>
            </a:r>
            <a:r>
              <a:rPr lang="de-DE" noProof="0" dirty="0" err="1" smtClean="0"/>
              <a:t>Vexing</a:t>
            </a:r>
            <a:r>
              <a:rPr lang="de-DE" noProof="0" dirty="0" smtClean="0"/>
              <a:t> Parse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Warum</a:t>
            </a:r>
            <a:r>
              <a:rPr lang="de-DE" noProof="0" dirty="0" smtClean="0"/>
              <a:t> funktioniert das Folgende nicht?</a:t>
            </a:r>
          </a:p>
          <a:p>
            <a:endParaRPr lang="de-DE" noProof="0" dirty="0" smtClean="0"/>
          </a:p>
          <a:p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Fehlermeldung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'int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()': 7:7: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</a:p>
          <a:p>
            <a:r>
              <a:rPr lang="de-DE" b="1" noProof="0" dirty="0" smtClean="0"/>
              <a:t>Grund</a:t>
            </a:r>
            <a:r>
              <a:rPr lang="de-DE" noProof="0" dirty="0" smtClean="0"/>
              <a:t>: Der C++-Compiler interpretiert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 smtClean="0"/>
              <a:t> als einen Funktionszeiger, der auf eine parameterlose,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 smtClean="0"/>
              <a:t>-zurückgebende Funktion zeigt.</a:t>
            </a:r>
          </a:p>
          <a:p>
            <a:r>
              <a:rPr lang="de-DE" b="1" noProof="0" dirty="0" smtClean="0"/>
              <a:t>Lösung:</a:t>
            </a:r>
            <a:r>
              <a:rPr lang="de-DE" noProof="0" dirty="0" smtClean="0"/>
              <a:t> Klammern weglassen oder Initialisierungsliste (ab C++11)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</a:t>
            </a:r>
            <a:r>
              <a:rPr lang="de-DE" altLang="de-DE" sz="1200" b="0" smtClean="0">
                <a:hlinkClick r:id="rId2"/>
              </a:rPr>
              <a:t>en.wikipedia.org/wiki/Most_vexing_parse</a:t>
            </a:r>
            <a:r>
              <a:rPr lang="de-DE" altLang="de-DE" sz="1200" b="0" smtClean="0"/>
              <a:t> </a:t>
            </a:r>
            <a:endParaRPr lang="de-DE" altLang="de-DE" sz="1200" b="0"/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b3{};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9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Delegating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noProof="0" dirty="0" smtClean="0"/>
              <a:t>kann innerhalb eines Konstruktors an einen anderen Konstruktor delegieren (bspw. Default-Werte übergeben)</a:t>
            </a:r>
          </a:p>
          <a:p>
            <a:pPr marL="520700" indent="-342900"/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noProof="0" dirty="0" smtClean="0"/>
              <a:t>Vor C++11: kann/muss Basisklassen initialisieren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 smtClean="0"/>
              <a:t>Kann aber nicht an Konstruktoren der eigenen Klasse delegieren.</a:t>
            </a:r>
          </a:p>
          <a:p>
            <a:pPr marL="520700" indent="-342900"/>
            <a:r>
              <a:rPr lang="de-DE" noProof="0" dirty="0" smtClean="0"/>
              <a:t>Seit C++11: </a:t>
            </a:r>
            <a:r>
              <a:rPr lang="de-DE" noProof="0" dirty="0" err="1" smtClean="0"/>
              <a:t>Konstruktoraufruf</a:t>
            </a:r>
            <a:r>
              <a:rPr lang="de-DE" noProof="0" dirty="0" smtClean="0"/>
              <a:t> auf eigene Klasse möglich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en.cppreference.com/w/cpp/language/initializer_list#Delegating_constructor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://www.learncpp.com/cpp-tutorial/b-5-delegating-constructors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8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, 0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iUseACopy(floor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 smtClean="0">
                <a:solidFill>
                  <a:schemeClr val="bg1"/>
                </a:solidFill>
              </a:rPr>
              <a:t>iUseACopy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smtClean="0"/>
              <a:t>Kopieren bei der Übergabe ist oft nicht gewollt. Lösungsmöglichkeiten:</a:t>
            </a:r>
            <a:endParaRPr lang="de-DE" altLang="de-DE" sz="22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</a:t>
            </a:r>
            <a:r>
              <a:rPr lang="de-DE" altLang="de-DE" sz="2200" b="0" smtClean="0"/>
              <a:t>)  </a:t>
            </a:r>
            <a:r>
              <a:rPr lang="de-DE" altLang="de-DE" sz="2200" b="0"/>
              <a:t>Übergabe </a:t>
            </a:r>
            <a:r>
              <a:rPr lang="de-DE" altLang="de-DE" sz="2200" b="0" smtClean="0"/>
              <a:t>"per Referenz" </a:t>
            </a:r>
            <a:r>
              <a:rPr lang="de-DE" altLang="de-DE" sz="2200" b="0"/>
              <a:t>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 smtClean="0">
                <a:solidFill>
                  <a:schemeClr val="bg1"/>
                </a:solidFill>
              </a:rPr>
              <a:t>iUseAReference</a:t>
            </a:r>
            <a:r>
              <a:rPr lang="de-DE" smtClean="0">
                <a:solidFill>
                  <a:schemeClr val="bg1"/>
                </a:solidFill>
              </a:rPr>
              <a:t> kann </a:t>
            </a:r>
            <a:r>
              <a:rPr lang="de-DE">
                <a:solidFill>
                  <a:schemeClr val="bg1"/>
                </a:solidFill>
              </a:rPr>
              <a:t>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Dies </a:t>
            </a:r>
            <a:r>
              <a:rPr lang="de-DE" b="1">
                <a:solidFill>
                  <a:schemeClr val="bg1"/>
                </a:solidFill>
              </a:rPr>
              <a:t>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smtClean="0">
                <a:solidFill>
                  <a:srgbClr val="000000"/>
                </a:solidFill>
                <a:latin typeface="Consolas"/>
              </a:rPr>
            </a:br>
            <a:r>
              <a:rPr lang="de-DE" sz="1600" b="1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["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"]"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>
                <a:solidFill>
                  <a:srgbClr val="005032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</a:t>
            </a:r>
            <a:endParaRPr lang="de-DE" sz="160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Äquivalent zu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 b="0"/>
              <a:t>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 smtClean="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&amp;operator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 smtClean="0"/>
              <a:t>Neben dem </a:t>
            </a:r>
            <a:r>
              <a:rPr lang="de-DE" b="0" noProof="0" dirty="0" err="1" smtClean="0"/>
              <a:t>Kopierkonstruktor</a:t>
            </a:r>
            <a:r>
              <a:rPr lang="de-DE" b="0" noProof="0" dirty="0" smtClean="0"/>
              <a:t> gibt es auch noch eine andere Art, den </a:t>
            </a:r>
            <a:r>
              <a:rPr lang="de-DE" b="1" noProof="0" dirty="0" smtClean="0"/>
              <a:t>Zustand eines Objektes zu übertragen</a:t>
            </a:r>
            <a:r>
              <a:rPr lang="de-DE" b="0" noProof="0" dirty="0" smtClean="0"/>
              <a:t>: den </a:t>
            </a:r>
            <a:r>
              <a:rPr lang="de-DE" b="1" noProof="0" dirty="0" err="1" smtClean="0"/>
              <a:t>Assignment</a:t>
            </a:r>
            <a:r>
              <a:rPr lang="de-DE" b="1" noProof="0" dirty="0" smtClean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 smtClean="0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</a:t>
              </a:r>
              <a:r>
                <a:rPr lang="de-DE" b="1" smtClean="0">
                  <a:solidFill>
                    <a:schemeClr val="bg1"/>
                  </a:solidFill>
                </a:rPr>
                <a:t>Konstruktor 		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beim Initialisieren</a:t>
              </a:r>
              <a:r>
                <a:rPr lang="de-DE" smtClean="0">
                  <a:solidFill>
                    <a:schemeClr val="bg1"/>
                  </a:solidFill>
                </a:rPr>
                <a:t/>
              </a:r>
              <a:br>
                <a:rPr lang="de-DE" smtClean="0">
                  <a:solidFill>
                    <a:schemeClr val="bg1"/>
                  </a:solidFill>
                </a:rPr>
              </a:br>
              <a:r>
                <a:rPr lang="de-DE" b="1" smtClean="0">
                  <a:solidFill>
                    <a:schemeClr val="bg1"/>
                  </a:solidFill>
                </a:rPr>
                <a:t>Assignment-Operator 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nach dem Initialisieren</a:t>
              </a:r>
              <a:endParaRPr lang="de-DE" b="1">
                <a:solidFill>
                  <a:schemeClr val="bg1"/>
                </a:solidFill>
              </a:endParaRP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 smtClean="0">
                  <a:solidFill>
                    <a:srgbClr val="005AA9"/>
                  </a:solidFill>
                </a:rPr>
                <a:t>!</a:t>
              </a:r>
              <a:endParaRPr lang="de-DE" altLang="de-DE" sz="4000" b="1">
                <a:solidFill>
                  <a:srgbClr val="005AA9"/>
                </a:solidFill>
              </a:endParaRP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Rückgabe von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 smtClean="0">
                <a:solidFill>
                  <a:schemeClr val="bg1"/>
                </a:solidFill>
              </a:rPr>
              <a:t> erlaubt Verkettung ("Operator chaining"):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>
                <a:hlinkClick r:id="rId2"/>
              </a:rPr>
              <a:t>http://</a:t>
            </a:r>
            <a:r>
              <a:rPr lang="en-US" smtClean="0">
                <a:hlinkClick r:id="rId2"/>
              </a:rPr>
              <a:t>cpp.sh/643yg</a:t>
            </a:r>
            <a:r>
              <a:rPr lang="en-US" smtClean="0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Assignment</a:t>
            </a:r>
            <a:r>
              <a:rPr lang="de-DE" noProof="0" dirty="0" smtClean="0"/>
              <a:t>-Operator kann in Java </a:t>
            </a:r>
            <a:r>
              <a:rPr lang="de-DE" b="1" noProof="0" dirty="0" smtClean="0"/>
              <a:t>nicht überschrieben/angepasst werden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Java-Primitive</a:t>
            </a:r>
            <a:r>
              <a:rPr lang="de-DE" noProof="0" dirty="0" smtClean="0"/>
              <a:t> (int, double,…): </a:t>
            </a:r>
            <a:r>
              <a:rPr lang="de-DE" b="1" noProof="0" dirty="0" smtClean="0"/>
              <a:t>Wertzuweisung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/>
          </a:p>
          <a:p>
            <a:r>
              <a:rPr lang="de-DE" b="1" noProof="0" dirty="0" smtClean="0"/>
              <a:t>Java-Objekte</a:t>
            </a:r>
            <a:r>
              <a:rPr lang="de-DE" noProof="0" dirty="0" smtClean="0"/>
              <a:t>: </a:t>
            </a:r>
            <a:r>
              <a:rPr lang="de-DE" b="1" noProof="0" dirty="0" smtClean="0"/>
              <a:t>Referenzzuweisung/Aliasing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y = x; // Aliasing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 smtClean="0"/>
              <a:t>Der C++-Compiler ("</a:t>
            </a:r>
            <a:r>
              <a:rPr lang="de-DE" b="1" noProof="0" dirty="0" err="1" smtClean="0"/>
              <a:t>automagically</a:t>
            </a:r>
            <a:r>
              <a:rPr lang="de-DE" noProof="0" dirty="0" smtClean="0"/>
              <a:t>") generiert automatisch eine Reihe von Methoden, falls sie </a:t>
            </a:r>
            <a:r>
              <a:rPr lang="de-DE" b="1" noProof="0" dirty="0" smtClean="0"/>
              <a:t>nicht vorhanden (=deklariert)</a:t>
            </a:r>
            <a:r>
              <a:rPr lang="de-DE" noProof="0" dirty="0" smtClean="0"/>
              <a:t> sind, </a:t>
            </a:r>
            <a:r>
              <a:rPr lang="de-DE" noProof="0" smtClean="0"/>
              <a:t>z.B.:</a:t>
            </a:r>
          </a:p>
          <a:p>
            <a:pPr lvl="1"/>
            <a:r>
              <a:rPr lang="de-DE" noProof="0" smtClean="0"/>
              <a:t>Default-Konstruktor</a:t>
            </a:r>
            <a:r>
              <a:rPr lang="de-DE" noProof="0" dirty="0" smtClean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 smtClean="0"/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</a:t>
            </a:r>
            <a:r>
              <a:rPr lang="de-DE" noProof="0" dirty="0" smtClean="0"/>
              <a:t>wie in </a:t>
            </a:r>
            <a:r>
              <a:rPr lang="de-DE" noProof="0" smtClean="0"/>
              <a:t>Java!)</a:t>
            </a:r>
          </a:p>
          <a:p>
            <a:pPr lvl="1"/>
            <a:r>
              <a:rPr lang="de-DE" noProof="0" smtClean="0"/>
              <a:t>Copy-Konstruktor</a:t>
            </a:r>
            <a:r>
              <a:rPr lang="de-DE" noProof="0" dirty="0" smtClean="0"/>
              <a:t>		</a:t>
            </a:r>
            <a:r>
              <a:rPr lang="de-DE" sz="1400" b="1" noProof="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/>
              <a:t>Assignment-Operator		</a:t>
            </a:r>
            <a:r>
              <a:rPr lang="de-DE" sz="1400" b="1" noProof="0" smtClean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Destruktor</a:t>
            </a:r>
            <a:r>
              <a:rPr lang="de-DE" noProof="0" dirty="0" smtClean="0">
                <a:solidFill>
                  <a:srgbClr val="000000"/>
                </a:solidFill>
              </a:rPr>
              <a:t>			~</a:t>
            </a:r>
            <a:r>
              <a:rPr lang="de-DE" sz="1400" b="1" noProof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Initialisierungsliste </a:t>
            </a:r>
            <a:r>
              <a:rPr lang="de-DE" noProof="0" dirty="0" smtClean="0">
                <a:solidFill>
                  <a:srgbClr val="000000"/>
                </a:solidFill>
              </a:rPr>
              <a:t>		</a:t>
            </a:r>
            <a:r>
              <a:rPr lang="de-DE" noProof="0" dirty="0" smtClean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 smtClean="0">
              <a:solidFill>
                <a:srgbClr val="000000"/>
              </a:solidFill>
            </a:endParaRPr>
          </a:p>
          <a:p>
            <a:endParaRPr lang="de-DE" noProof="0" dirty="0" smtClean="0"/>
          </a:p>
          <a:p>
            <a:r>
              <a:rPr lang="de-DE" noProof="0" dirty="0" smtClean="0"/>
              <a:t>Man kann auch die </a:t>
            </a:r>
            <a:r>
              <a:rPr lang="de-DE" b="1" noProof="0" smtClean="0"/>
              <a:t>Generierung unterbinden</a:t>
            </a:r>
          </a:p>
          <a:p>
            <a:pPr lvl="1"/>
            <a:r>
              <a:rPr lang="de-DE" noProof="0" smtClean="0"/>
              <a:t>vor </a:t>
            </a:r>
            <a:r>
              <a:rPr lang="de-DE" noProof="0" dirty="0" smtClean="0"/>
              <a:t>C</a:t>
            </a:r>
            <a:r>
              <a:rPr lang="de-DE" noProof="0" smtClean="0"/>
              <a:t>++11: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 smtClean="0"/>
              <a:t>seit </a:t>
            </a:r>
            <a:r>
              <a:rPr lang="de-DE" noProof="0" dirty="0" smtClean="0"/>
              <a:t>C++11</a:t>
            </a:r>
            <a:r>
              <a:rPr lang="de-DE" noProof="0" smtClean="0"/>
              <a:t>: 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smtClean="0"/>
              <a:t>Gegenstück:</a:t>
            </a:r>
            <a:r>
              <a:rPr lang="de-DE" smtClean="0"/>
              <a:t> </a:t>
            </a:r>
            <a:r>
              <a:rPr lang="de-DE" b="1" smtClean="0"/>
              <a:t>"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 smtClean="0"/>
              <a:t>"</a:t>
            </a:r>
            <a:r>
              <a:rPr lang="de-DE" smtClean="0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Wichtig</a:t>
            </a:r>
            <a:r>
              <a:rPr lang="de-DE" smtClean="0">
                <a:solidFill>
                  <a:schemeClr val="bg1"/>
                </a:solidFill>
              </a:rPr>
              <a:t> als Zeichen an andere Entwickler!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en.wikipedia.org/wiki/C%2B%2B11#Explicitly_defaulted_and_deleted_special_member_functions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Aufgabenblatt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smtClean="0"/>
              <a:t>Aufgabenblatt – Ein Dokument mit allen Aufgaben </a:t>
            </a:r>
            <a:endParaRPr lang="de-DE" b="1" noProof="0" dirty="0" smtClean="0"/>
          </a:p>
          <a:p>
            <a:pPr lvl="2"/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smtClean="0"/>
              <a:t>C</a:t>
            </a:r>
            <a:r>
              <a:rPr lang="de-DE" noProof="0" dirty="0" smtClean="0"/>
              <a:t>++-Grundlagen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smtClean="0"/>
              <a:t>Speichermanagement </a:t>
            </a:r>
            <a:r>
              <a:rPr lang="de-DE" noProof="0" dirty="0" smtClean="0"/>
              <a:t>in C++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smtClean="0"/>
              <a:t>Objektorientierung </a:t>
            </a:r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smtClean="0"/>
              <a:t>Fortgeschrittene </a:t>
            </a:r>
            <a:r>
              <a:rPr lang="de-DE" noProof="0" dirty="0" smtClean="0"/>
              <a:t>Themen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smtClean="0"/>
              <a:t>(Embedded) C-Programmierung</a:t>
            </a:r>
          </a:p>
          <a:p>
            <a:pPr lvl="2"/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smtClean="0"/>
              <a:t>Zusatzaufgaben: Aufzugsimulator aus </a:t>
            </a:r>
            <a:r>
              <a:rPr lang="de-DE" noProof="0" dirty="0" smtClean="0"/>
              <a:t>der Vorlesung </a:t>
            </a:r>
            <a:r>
              <a:rPr lang="de-DE" noProof="0" smtClean="0"/>
              <a:t>selber implementieren und weitere optionale Aufgabe. Eine gute </a:t>
            </a:r>
            <a:r>
              <a:rPr lang="de-DE" noProof="0" dirty="0" smtClean="0"/>
              <a:t>Vorbereitung für </a:t>
            </a:r>
            <a:r>
              <a:rPr lang="de-DE" noProof="0" smtClean="0"/>
              <a:t>die Klausur!</a:t>
            </a:r>
            <a:endParaRPr lang="de-DE" noProof="0" dirty="0" smtClean="0"/>
          </a:p>
          <a:p>
            <a:pPr marL="180975" lvl="1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URL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b="1" noProof="0" dirty="0" smtClean="0">
                <a:hlinkClick r:id="rId2"/>
              </a:rPr>
              <a:t>https://github.com/Echtzeitsysteme/tud-cppp/tree/master/exercises</a:t>
            </a:r>
            <a:r>
              <a:rPr lang="de-DE" b="1" noProof="0" dirty="0" smtClean="0"/>
              <a:t> </a:t>
            </a:r>
            <a:endParaRPr lang="de-DE" noProof="0" dirty="0" smtClean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Jede Klasse </a:t>
            </a:r>
            <a:r>
              <a:rPr lang="de-DE" b="1" noProof="0" dirty="0" smtClean="0"/>
              <a:t>erbt (indirekt) von </a:t>
            </a:r>
            <a:r>
              <a:rPr lang="de-DE" b="1" noProof="0" dirty="0" err="1" smtClean="0"/>
              <a:t>java.lang.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 smtClean="0"/>
              <a:t>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>
                <a:sym typeface="Wingdings" panose="05000000000000000000" pitchFamily="2" charset="2"/>
              </a:rPr>
              <a:t>wird durch Compiler zu</a:t>
            </a:r>
            <a:br>
              <a:rPr lang="de-DE" noProof="0" dirty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/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Namensraum</a:t>
            </a:r>
            <a:r>
              <a:rPr lang="de-DE" noProof="0" dirty="0" smtClean="0"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 smtClean="0">
                <a:sym typeface="Wingdings" panose="05000000000000000000" pitchFamily="2" charset="2"/>
              </a:rPr>
              <a:t>wird automatisch eingebunden.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Exceptions</a:t>
            </a:r>
            <a:endParaRPr lang="en-US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r>
              <a:rPr lang="en-US" b="1"/>
              <a:t>Struktur</a:t>
            </a:r>
            <a:r>
              <a:rPr lang="en-US"/>
              <a:t>: try + mehrere </a:t>
            </a:r>
            <a:r>
              <a:rPr lang="en-US" smtClean="0"/>
              <a:t>catch-Blöcke; </a:t>
            </a:r>
            <a:r>
              <a:rPr lang="en-US" b="1" smtClean="0"/>
              <a:t>Catch by reference</a:t>
            </a:r>
          </a:p>
          <a:p>
            <a:r>
              <a:rPr lang="en-US" smtClean="0"/>
              <a:t>Nur </a:t>
            </a:r>
            <a:r>
              <a:rPr lang="en-US" b="1" smtClean="0"/>
              <a:t>Untertypen</a:t>
            </a:r>
            <a:r>
              <a:rPr lang="en-US" smtClean="0"/>
              <a:t> von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smtClean="0"/>
              <a:t> können geworfen/gefangen werden.</a:t>
            </a:r>
          </a:p>
          <a:p>
            <a:r>
              <a:rPr lang="en-US" b="1" smtClean="0"/>
              <a:t>Default</a:t>
            </a:r>
            <a:r>
              <a:rPr lang="en-US" smtClean="0"/>
              <a:t>: catch(Exception e)</a:t>
            </a:r>
          </a:p>
          <a:p>
            <a:endParaRPr lang="en-US" smtClean="0"/>
          </a:p>
          <a:p>
            <a:pPr marL="0" indent="0">
              <a:buNone/>
            </a:pPr>
            <a:r>
              <a:rPr lang="en-US" b="1" smtClean="0"/>
              <a:t>C++</a:t>
            </a:r>
          </a:p>
          <a:p>
            <a:r>
              <a:rPr lang="en-US" b="1" smtClean="0"/>
              <a:t>Struktur</a:t>
            </a:r>
            <a:r>
              <a:rPr lang="en-US" smtClean="0"/>
              <a:t>: try + mehrere catch-Blöcke; </a:t>
            </a:r>
            <a:r>
              <a:rPr lang="en-US" b="1" smtClean="0"/>
              <a:t>Catch by-value</a:t>
            </a:r>
            <a:r>
              <a:rPr lang="en-US" smtClean="0"/>
              <a:t> + </a:t>
            </a:r>
            <a:r>
              <a:rPr lang="en-US" b="1" smtClean="0"/>
              <a:t>catch by-reference</a:t>
            </a:r>
          </a:p>
          <a:p>
            <a:r>
              <a:rPr lang="en-US" b="1" smtClean="0"/>
              <a:t>Jeglicher Datentyp </a:t>
            </a:r>
            <a:r>
              <a:rPr lang="en-US" smtClean="0"/>
              <a:t>kann geworfen werden, 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smtClean="0"/>
              <a:t>Default:</a:t>
            </a:r>
            <a:r>
              <a:rPr lang="en-US" smtClean="0"/>
              <a:t>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smtClean="0"/>
          </a:p>
          <a:p>
            <a:endParaRPr lang="en-US" smtClean="0"/>
          </a:p>
          <a:p>
            <a:endParaRPr lang="en-US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 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</a:t>
            </a:r>
            <a:r>
              <a:rPr lang="en-US" sz="1100" smtClean="0">
                <a:hlinkClick r:id="rId2"/>
              </a:rPr>
              <a:t>/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Hängende Zeiger und Speicherlecks</a:t>
            </a:r>
            <a:endParaRPr lang="de-DE" noProof="0" dirty="0"/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"Making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g++ </a:t>
            </a:r>
            <a:r>
              <a:rPr lang="de-DE">
                <a:solidFill>
                  <a:schemeClr val="bg1"/>
                </a:solidFill>
              </a:rPr>
              <a:t>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Hängende Zeiger</a:t>
            </a:r>
            <a:br>
              <a:rPr lang="de-DE" noProof="0" dirty="0" smtClean="0"/>
            </a:br>
            <a:r>
              <a:rPr lang="de-DE" sz="2000" noProof="0" dirty="0" smtClean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Compiler erkennt, wann </a:t>
            </a:r>
            <a:r>
              <a:rPr lang="de-DE">
                <a:solidFill>
                  <a:schemeClr val="bg1"/>
                </a:solidFill>
              </a:rPr>
              <a:t>Kopien vermieden werden </a:t>
            </a:r>
            <a:r>
              <a:rPr lang="de-DE" smtClean="0">
                <a:solidFill>
                  <a:schemeClr val="bg1"/>
                </a:solidFill>
              </a:rPr>
              <a:t>können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 smtClean="0"/>
              <a:t>Zu erwarten ist, dass bei (5.) zunächst ein Objekt mittels Default-Konstruktor angelegt und dann mittels </a:t>
            </a:r>
            <a:r>
              <a:rPr lang="de-DE" sz="1800" b="0" i="1" noProof="0" dirty="0" err="1" smtClean="0"/>
              <a:t>operator</a:t>
            </a:r>
            <a:r>
              <a:rPr lang="de-DE" sz="1800" b="0" i="1" noProof="0" dirty="0" smtClean="0"/>
              <a:t>=</a:t>
            </a:r>
            <a:r>
              <a:rPr lang="de-DE" sz="1800" b="0" noProof="0" dirty="0" smtClean="0"/>
              <a:t> überschrieben wird – C++ ist da schlauer </a:t>
            </a:r>
            <a:r>
              <a:rPr lang="de-DE" sz="1800" b="0" noProof="0" dirty="0" smtClean="0">
                <a:sym typeface="Wingdings" panose="05000000000000000000" pitchFamily="2" charset="2"/>
              </a:rPr>
              <a:t></a:t>
            </a:r>
            <a:r>
              <a:rPr lang="de-DE" b="0" noProof="0" dirty="0" smtClean="0"/>
              <a:t>.</a:t>
            </a:r>
            <a:endParaRPr lang="de-DE" b="0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cout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 *this;</a:t>
            </a:r>
            <a:endParaRPr lang="en-US" sz="1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1100" smtClean="0">
                <a:latin typeface="Courier New" panose="02070309020205020404" pitchFamily="49" charset="0"/>
              </a:rPr>
              <a:t/>
            </a:r>
            <a:br>
              <a:rPr lang="de-DE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a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;</a:t>
            </a:r>
            <a:r>
              <a:rPr lang="en-US" sz="1100" smtClean="0">
                <a:latin typeface="Courier New" panose="02070309020205020404" pitchFamily="49" charset="0"/>
              </a:rPr>
              <a:t> </a:t>
            </a:r>
            <a:br>
              <a:rPr lang="en-US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c 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endParaRPr lang="en-US" sz="1100">
              <a:latin typeface="Courier New" panose="02070309020205020404" pitchFamily="49" charset="0"/>
            </a:endParaRP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b(a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b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d = 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 smtClean="0">
                <a:latin typeface="+mj-lt"/>
                <a:cs typeface="Courier New" panose="02070309020205020404" pitchFamily="49" charset="0"/>
              </a:rPr>
              <a:t>Ausgabe: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operator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called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 smtClean="0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en.wikipedia.org/wiki/Copy_elision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*nextFloor = makeNextFloor(floor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"Dangling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reference to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nullptr;</a:t>
            </a: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 smtClean="0">
                <a:solidFill>
                  <a:schemeClr val="bg1"/>
                </a:solidFill>
              </a:rPr>
              <a:t>setzen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C++ und C-Grundlagen</a:t>
            </a:r>
          </a:p>
          <a:p>
            <a:pPr lvl="1"/>
            <a:r>
              <a:rPr lang="de-DE" sz="2000" smtClean="0"/>
              <a:t>Linux-VM mit Codelite IDE</a:t>
            </a:r>
          </a:p>
          <a:p>
            <a:pPr lvl="1"/>
            <a:r>
              <a:rPr lang="de-DE" sz="2000" smtClean="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Embedded C</a:t>
            </a:r>
          </a:p>
          <a:p>
            <a:pPr lvl="1"/>
            <a:r>
              <a:rPr lang="de-DE" sz="2000" smtClean="0"/>
              <a:t>winIDEA Open auf Windows</a:t>
            </a:r>
          </a:p>
          <a:p>
            <a:pPr lvl="1"/>
            <a:r>
              <a:rPr lang="de-DE" sz="2000" smtClean="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127126" y="5215166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Was wird hier gelöscht?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[5706624]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ist nicht mehr möglich, </a:t>
            </a:r>
            <a:r>
              <a:rPr lang="de-DE" i="1" err="1" smtClean="0">
                <a:solidFill>
                  <a:schemeClr val="bg1"/>
                </a:solidFill>
              </a:rPr>
              <a:t>floor</a:t>
            </a:r>
            <a:r>
              <a:rPr lang="de-DE" i="1" smtClean="0">
                <a:solidFill>
                  <a:schemeClr val="bg1"/>
                </a:solidFill>
              </a:rPr>
              <a:t> [0</a:t>
            </a:r>
            <a:r>
              <a:rPr lang="de-DE" i="1">
                <a:solidFill>
                  <a:schemeClr val="bg1"/>
                </a:solidFill>
              </a:rPr>
              <a:t>]</a:t>
            </a:r>
            <a:r>
              <a:rPr lang="de-DE">
                <a:solidFill>
                  <a:schemeClr val="bg1"/>
                </a:solidFill>
              </a:rPr>
              <a:t> freizugeben!  Dies wird als ein </a:t>
            </a:r>
            <a:r>
              <a:rPr lang="de-DE" b="1">
                <a:solidFill>
                  <a:schemeClr val="bg1"/>
                </a:solidFill>
              </a:rPr>
              <a:t>Speicherleck</a:t>
            </a:r>
            <a:r>
              <a:rPr lang="de-DE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</a:p>
          <a:p>
            <a:pPr algn="l"/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  <a:endParaRPr lang="de-DE" altLang="de-DE" sz="1600">
              <a:solidFill>
                <a:schemeClr val="bg1">
                  <a:lumMod val="50000"/>
                </a:schemeClr>
              </a:solidFill>
              <a:latin typeface="Consolas" pitchFamily="49" charset="0"/>
            </a:endParaRP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43745" y="504530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&amp;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*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smtClean="0">
                <a:solidFill>
                  <a:srgbClr val="005032"/>
                </a:solidFill>
                <a:latin typeface="Consolas" pitchFamily="49" charset="0"/>
              </a:rPr>
              <a:t>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Eve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"Rohzeiger" (</a:t>
            </a:r>
            <a:r>
              <a:rPr lang="de-DE" b="1" err="1" smtClean="0">
                <a:solidFill>
                  <a:schemeClr val="bg1"/>
                </a:solidFill>
              </a:rPr>
              <a:t>raw</a:t>
            </a:r>
            <a:r>
              <a:rPr lang="de-DE" b="1" smtClean="0">
                <a:solidFill>
                  <a:schemeClr val="bg1"/>
                </a:solidFill>
              </a:rPr>
              <a:t> </a:t>
            </a:r>
            <a:r>
              <a:rPr lang="de-DE" b="1" err="1" smtClean="0">
                <a:solidFill>
                  <a:schemeClr val="bg1"/>
                </a:solidFill>
              </a:rPr>
              <a:t>pointer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Mit </a:t>
            </a:r>
            <a:r>
              <a:rPr lang="de-DE" altLang="de-DE" noProof="0" dirty="0" err="1" smtClean="0"/>
              <a:t>std</a:t>
            </a:r>
            <a:r>
              <a:rPr lang="de-DE" altLang="de-DE" noProof="0" dirty="0" smtClean="0"/>
              <a:t>::</a:t>
            </a:r>
            <a:r>
              <a:rPr lang="de-DE" altLang="de-DE" noProof="0" dirty="0" err="1" smtClean="0"/>
              <a:t>shared_ptr</a:t>
            </a:r>
            <a:endParaRPr lang="de-DE" altLang="de-DE" noProof="0" dirty="0" smtClean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</a:t>
            </a: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 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 smtClean="0"/>
              <a:t> – ohne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{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</a:t>
            </a:r>
            <a:r>
              <a:rPr lang="de-DE" altLang="de-DE" noProof="0" dirty="0" smtClean="0"/>
              <a:t>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 smtClean="0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Beispiel</a:t>
            </a:r>
            <a:r>
              <a:rPr lang="de-DE" altLang="de-DE" noProof="0" smtClean="0"/>
              <a:t>: Weniger Code dank smarter </a:t>
            </a:r>
            <a:r>
              <a:rPr lang="de-DE" altLang="de-DE" noProof="0" dirty="0" smtClean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  <a:endParaRPr lang="de-DE" altLang="de-DE" sz="1100">
                <a:solidFill>
                  <a:srgbClr val="2A00FF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smtClean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 smtClean="0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smtClean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std</a:t>
            </a:r>
            <a:r>
              <a:rPr lang="de-DE" noProof="0" dirty="0" smtClean="0"/>
              <a:t>::</a:t>
            </a:r>
            <a:r>
              <a:rPr lang="de-DE" noProof="0" dirty="0" err="1" smtClean="0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en.cppreference.com/w/cpp/memory/shared_ptr/make_shared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sz="1400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 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 delete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</a:t>
            </a:r>
            <a:r>
              <a:rPr lang="en-US" sz="1400" smtClean="0">
                <a:latin typeface="Courier New" panose="02070309020205020404" pitchFamily="49" charset="0"/>
              </a:rPr>
              <a:t>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&gt;(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ist vorteilhaft: </a:t>
            </a:r>
            <a:r>
              <a:rPr lang="de-DE" b="1" smtClean="0">
                <a:solidFill>
                  <a:schemeClr val="bg1"/>
                </a:solidFill>
              </a:rPr>
              <a:t>Exceptions </a:t>
            </a:r>
            <a:r>
              <a:rPr lang="de-DE" smtClean="0">
                <a:solidFill>
                  <a:schemeClr val="bg1"/>
                </a:solidFill>
              </a:rPr>
              <a:t>führen nicht zu Speicherfehlern und die </a:t>
            </a:r>
            <a:r>
              <a:rPr lang="de-DE" b="1" smtClean="0">
                <a:solidFill>
                  <a:schemeClr val="bg1"/>
                </a:solidFill>
              </a:rPr>
              <a:t>Speicherallokation </a:t>
            </a:r>
            <a:r>
              <a:rPr lang="de-DE" smtClean="0">
                <a:solidFill>
                  <a:schemeClr val="bg1"/>
                </a:solidFill>
              </a:rPr>
              <a:t>ist schneller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</a:t>
            </a:r>
            <a:r>
              <a:rPr lang="de-DE" noProof="0" smtClean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 smtClean="0"/>
              <a:t>Beschaffen der VM</a:t>
            </a:r>
            <a:r>
              <a:rPr lang="de-DE" noProof="0" smtClean="0"/>
              <a:t> (.ova-Datei, </a:t>
            </a:r>
            <a:r>
              <a:rPr lang="de-DE" b="0" noProof="0" smtClean="0"/>
              <a:t>URL</a:t>
            </a:r>
            <a:r>
              <a:rPr lang="de-DE" b="0" noProof="0" dirty="0" smtClean="0"/>
              <a:t>, User, PW: siehe </a:t>
            </a:r>
            <a:r>
              <a:rPr lang="de-DE" b="0" noProof="0" smtClean="0"/>
              <a:t>vorige Folie, auf Pool-PCs bereits vorhanden)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Importieren der </a:t>
            </a:r>
            <a:r>
              <a:rPr lang="de-DE" b="1" noProof="0" smtClean="0"/>
              <a:t>Appliance </a:t>
            </a:r>
            <a:r>
              <a:rPr lang="de-DE" b="1" i="1" noProof="0" smtClean="0"/>
              <a:t>praktikum2018_v2.ova</a:t>
            </a:r>
            <a:r>
              <a:rPr lang="de-DE" b="1" i="1" noProof="0" dirty="0" smtClean="0"/>
              <a:t/>
            </a:r>
            <a:br>
              <a:rPr lang="de-DE" b="1" i="1" noProof="0" dirty="0" smtClean="0"/>
            </a:br>
            <a:r>
              <a:rPr lang="de-DE" i="1" noProof="0" dirty="0" smtClean="0"/>
              <a:t/>
            </a:r>
            <a:br>
              <a:rPr lang="de-DE" i="1" noProof="0" dirty="0" smtClean="0"/>
            </a:br>
            <a:r>
              <a:rPr lang="de-DE" b="1" noProof="0" smtClean="0">
                <a:solidFill>
                  <a:schemeClr val="accent2"/>
                </a:solidFill>
              </a:rPr>
              <a:t>WICHTIG für Poolnutzer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sz="1600" noProof="0" smtClean="0"/>
              <a:t>!! Beim </a:t>
            </a:r>
            <a:r>
              <a:rPr lang="de-DE" sz="1600" noProof="0" dirty="0" smtClean="0"/>
              <a:t>Importieren muss der Pfad für das </a:t>
            </a:r>
            <a:r>
              <a:rPr lang="de-DE" sz="1600" b="1" noProof="0" dirty="0" smtClean="0"/>
              <a:t>Virtuelle Plattenabbild </a:t>
            </a:r>
            <a:r>
              <a:rPr lang="de-DE" sz="1600" noProof="0" dirty="0" smtClean="0"/>
              <a:t>angepasst werden, sodass die VM in </a:t>
            </a:r>
            <a:r>
              <a:rPr lang="de-DE" sz="1600" b="1" noProof="0" dirty="0" smtClean="0"/>
              <a:t>C:\vms</a:t>
            </a:r>
            <a:r>
              <a:rPr lang="de-DE" sz="1600" noProof="0" dirty="0" smtClean="0"/>
              <a:t> liegt – ansonsten sprengt </a:t>
            </a:r>
            <a:r>
              <a:rPr lang="de-DE" sz="1600" noProof="0" smtClean="0"/>
              <a:t>Ihr die </a:t>
            </a:r>
            <a:r>
              <a:rPr lang="de-DE" sz="1600" b="1" noProof="0" smtClean="0"/>
              <a:t>Quota</a:t>
            </a:r>
            <a:r>
              <a:rPr lang="de-DE" sz="1600" noProof="0" smtClean="0"/>
              <a:t>!</a:t>
            </a:r>
            <a:br>
              <a:rPr lang="de-DE" sz="1600" noProof="0" smtClean="0"/>
            </a:br>
            <a:r>
              <a:rPr lang="de-DE" sz="1600" noProof="0" smtClean="0"/>
              <a:t>!! Beispiel: </a:t>
            </a:r>
            <a:r>
              <a:rPr lang="de-DE" sz="1600" b="1" noProof="0" smtClean="0"/>
              <a:t>C</a:t>
            </a:r>
            <a:r>
              <a:rPr lang="en-US" sz="1600" b="1"/>
              <a:t>:\</a:t>
            </a:r>
            <a:r>
              <a:rPr lang="en-US" sz="1600" b="1" smtClean="0"/>
              <a:t>vms\praktikum2018.vmdk</a:t>
            </a:r>
            <a:r>
              <a:rPr lang="de-DE" sz="1600" b="1" noProof="0" smtClean="0"/>
              <a:t/>
            </a:r>
            <a:br>
              <a:rPr lang="de-DE" sz="1600" b="1" noProof="0" smtClean="0"/>
            </a:br>
            <a:r>
              <a:rPr lang="de-DE" sz="1600" noProof="0" smtClean="0"/>
              <a:t>!! Die </a:t>
            </a:r>
            <a:r>
              <a:rPr lang="de-DE" sz="1600" noProof="0" dirty="0" smtClean="0"/>
              <a:t>VM wird </a:t>
            </a:r>
            <a:r>
              <a:rPr lang="de-DE" sz="1600" b="1" noProof="0" dirty="0" smtClean="0"/>
              <a:t>auf dem PC</a:t>
            </a:r>
            <a:r>
              <a:rPr lang="de-DE" sz="1600" noProof="0" dirty="0" smtClean="0"/>
              <a:t> und </a:t>
            </a:r>
            <a:r>
              <a:rPr lang="de-DE" sz="1600" b="1" noProof="0" dirty="0" smtClean="0"/>
              <a:t>nicht in eurem </a:t>
            </a:r>
            <a:r>
              <a:rPr lang="de-DE" sz="1600" b="1" noProof="0" smtClean="0"/>
              <a:t>Profil </a:t>
            </a:r>
            <a:r>
              <a:rPr lang="de-DE" sz="1600" noProof="0" smtClean="0"/>
              <a:t>gespeichert; sichert eure Ergebnisse!</a:t>
            </a:r>
            <a:r>
              <a:rPr lang="de-DE" noProof="0" smtClean="0"/>
              <a:t/>
            </a:r>
            <a:br>
              <a:rPr lang="de-DE" noProof="0" smtClean="0"/>
            </a:br>
            <a:endParaRPr lang="de-DE" noProof="0" dirty="0" smtClean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Genereller Hinweis</a:t>
            </a:r>
            <a:r>
              <a:rPr lang="de-DE" noProof="0" dirty="0" smtClean="0"/>
              <a:t>: </a:t>
            </a:r>
            <a:r>
              <a:rPr lang="de-DE" i="1" noProof="0" smtClean="0"/>
              <a:t>Ctrl rechts</a:t>
            </a:r>
            <a:r>
              <a:rPr lang="de-DE" noProof="0" smtClean="0"/>
              <a:t> </a:t>
            </a:r>
            <a:r>
              <a:rPr lang="de-DE" noProof="0" dirty="0" smtClean="0"/>
              <a:t>ist die Host-Taste der VM </a:t>
            </a:r>
            <a:r>
              <a:rPr lang="de-DE" noProof="0" dirty="0" smtClean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 (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für </a:t>
            </a:r>
            <a:r>
              <a:rPr lang="de-DE" b="1" noProof="0" dirty="0" smtClean="0"/>
              <a:t>eine Richtung der Beziehung </a:t>
            </a:r>
            <a:r>
              <a:rPr lang="de-DE" noProof="0" dirty="0" smtClean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 um "</a:t>
            </a:r>
            <a:r>
              <a:rPr lang="de-DE" b="1" noProof="0" dirty="0" smtClean="0"/>
              <a:t>extern</a:t>
            </a:r>
            <a:r>
              <a:rPr lang="de-DE" noProof="0" dirty="0" smtClean="0"/>
              <a:t>" auf Personen zu zeigen (Floor </a:t>
            </a:r>
            <a:r>
              <a:rPr lang="de-DE" noProof="0" dirty="0" smtClean="0">
                <a:sym typeface="Wingdings" pitchFamily="2" charset="2"/>
              </a:rPr>
              <a:t>auf Person</a:t>
            </a:r>
            <a:r>
              <a:rPr lang="de-DE" noProof="0" dirty="0" smtClean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Ein schwacher (</a:t>
            </a:r>
            <a:r>
              <a:rPr lang="de-DE" noProof="0" dirty="0" err="1" smtClean="0"/>
              <a:t>weak</a:t>
            </a:r>
            <a:r>
              <a:rPr lang="de-DE" noProof="0" dirty="0" smtClean="0"/>
              <a:t>) Zeiger verlangt, das </a:t>
            </a:r>
            <a:r>
              <a:rPr lang="de-DE" b="1" noProof="0" dirty="0" smtClean="0"/>
              <a:t>mindestens ein "starker"  (strong) Zeiger</a:t>
            </a:r>
            <a:r>
              <a:rPr lang="de-DE" noProof="0" dirty="0" smtClean="0"/>
              <a:t> (z.B. ein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Person wird gelöscht, sobald </a:t>
            </a:r>
            <a:r>
              <a:rPr lang="de-DE" b="1" noProof="0" dirty="0" smtClean="0"/>
              <a:t>höchstens noch schwache Zeiger </a:t>
            </a:r>
            <a:r>
              <a:rPr lang="de-DE" noProof="0" dirty="0" smtClean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mtClean="0"/>
              <a:t>Ablauf mit </a:t>
            </a:r>
            <a:r>
              <a:rPr lang="de-DE" alt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 smtClean="0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Objekt </a:t>
            </a:r>
            <a:r>
              <a:rPr lang="de-DE" altLang="de-DE" b="0" smtClean="0">
                <a:latin typeface="Courier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Bob wird zerstört</a:t>
            </a:r>
            <a:endParaRPr lang="de-DE" altLang="de-DE" b="0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"Rückwärtsrichtung" als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Eve</a:t>
              </a:r>
              <a:endParaRPr lang="en-US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Bob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Übergabe und Rückgabe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Keinerlei "Konfigurationsmöglichkeit" </a:t>
            </a:r>
          </a:p>
          <a:p>
            <a:pPr marL="692150" lvl="1" indent="-342900"/>
            <a:r>
              <a:rPr lang="de-DE" noProof="0" dirty="0" smtClean="0"/>
              <a:t>Primitive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(d.h.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 smtClean="0"/>
              <a:t>, …)</a:t>
            </a:r>
          </a:p>
          <a:p>
            <a:pPr marL="692150" lvl="1" indent="-342900"/>
            <a:r>
              <a:rPr lang="de-DE" noProof="0" dirty="0" smtClean="0"/>
              <a:t>Objekte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 (d.h.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/>
              <a:t>, …)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: Einzige Variation ist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oder nicht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Auswirkung innerhalb der Methode (bzgl. Neuzuweisung)</a:t>
            </a:r>
          </a:p>
          <a:p>
            <a:pPr marL="881063" lvl="2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Alles konfigurierbar</a:t>
            </a:r>
            <a:r>
              <a:rPr lang="de-DE" noProof="0" dirty="0" smtClean="0"/>
              <a:t>, aber anspruchsvoller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 unabhängig ob primitiver oder komplexer Datentyp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520700" indent="-342900"/>
            <a:r>
              <a:rPr lang="de-DE" b="1" noProof="0" dirty="0" smtClean="0"/>
              <a:t>Rückgabe: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(sicher, aber Zusatzaufwand durch Kopie, evtl. </a:t>
            </a:r>
            <a:r>
              <a:rPr lang="de-DE" noProof="0" dirty="0" err="1" smtClean="0"/>
              <a:t>Copy</a:t>
            </a:r>
            <a:r>
              <a:rPr lang="de-DE" noProof="0" dirty="0" smtClean="0"/>
              <a:t> Elision)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ist (Untertyp-)Polymorphie?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Bedeutung: </a:t>
            </a:r>
            <a:r>
              <a:rPr lang="de-DE" noProof="0" dirty="0" smtClean="0"/>
              <a:t>Eine Variable kann Instanzen verschiedener </a:t>
            </a:r>
            <a:r>
              <a:rPr lang="de-DE" noProof="0" smtClean="0"/>
              <a:t>Klassen enthalten (oder darauf verweisen), </a:t>
            </a:r>
            <a:r>
              <a:rPr lang="de-DE" noProof="0" dirty="0" smtClean="0"/>
              <a:t>die eine Unterklasse des statischen Typs der Variable </a:t>
            </a:r>
            <a:r>
              <a:rPr lang="de-DE" noProof="0" smtClean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Statischer Typ</a:t>
            </a:r>
            <a:r>
              <a:rPr lang="de-DE" noProof="0" dirty="0" smtClean="0"/>
              <a:t> (zur </a:t>
            </a:r>
            <a:r>
              <a:rPr lang="de-DE" noProof="0" dirty="0" err="1" smtClean="0"/>
              <a:t>Compilezeit</a:t>
            </a:r>
            <a:r>
              <a:rPr lang="de-DE" noProof="0" dirty="0" smtClean="0"/>
              <a:t>)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 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Dynamischer Typ</a:t>
            </a:r>
            <a:r>
              <a:rPr lang="de-DE" noProof="0" dirty="0" smtClean="0"/>
              <a:t> (zur Laufzeit) </a:t>
            </a:r>
            <a:r>
              <a:rPr lang="de-DE" noProof="0" smtClean="0"/>
              <a:t>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noProof="0" smtClean="0"/>
              <a:t>(1) 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Funktioniert </a:t>
            </a:r>
            <a:r>
              <a:rPr lang="de-DE" noProof="0" dirty="0" smtClean="0"/>
              <a:t>in C++ </a:t>
            </a:r>
            <a:r>
              <a:rPr lang="de-DE" b="1" noProof="0" dirty="0" smtClean="0"/>
              <a:t>nur mit Pointern/Referenzen</a:t>
            </a:r>
            <a:r>
              <a:rPr lang="de-DE" noProof="0" dirty="0" smtClean="0"/>
              <a:t> – nicht mit Werten!</a:t>
            </a:r>
          </a:p>
          <a:p>
            <a:pPr marL="692150" lvl="1" indent="-342900"/>
            <a:endParaRPr lang="de-DE" noProof="0" dirty="0" smtClean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</a:t>
            </a:r>
            <a:r>
              <a:rPr lang="en-US" sz="1200" smtClean="0">
                <a:hlinkClick r:id="rId2"/>
              </a:rPr>
              <a:t>)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Ein einfaches Beispiel für Polymorphie in C++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override 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Polymorphie </a:t>
            </a:r>
            <a:r>
              <a:rPr lang="de-DE" smtClean="0">
                <a:solidFill>
                  <a:schemeClr val="bg1"/>
                </a:solidFill>
              </a:rPr>
              <a:t>funktioniert in C++</a:t>
            </a:r>
            <a:r>
              <a:rPr lang="de-DE" b="1" smtClean="0">
                <a:solidFill>
                  <a:schemeClr val="bg1"/>
                </a:solidFill>
              </a:rPr>
              <a:t> nur mit Pointern und Referenzen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(Abstrakte) Oberklasse </a:t>
            </a:r>
            <a:r>
              <a:rPr lang="de-DE" smtClean="0">
                <a:solidFill>
                  <a:schemeClr val="bg1"/>
                </a:solidFill>
              </a:rPr>
              <a:t>kann nicht instantiiert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</a:t>
            </a:r>
            <a:r>
              <a:rPr lang="de-DE" smtClean="0">
                <a:solidFill>
                  <a:schemeClr val="bg1"/>
                </a:solidFill>
              </a:rPr>
              <a:t>Unterklassen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</a:t>
            </a:r>
            <a:r>
              <a:rPr lang="de-DE" smtClean="0">
                <a:solidFill>
                  <a:schemeClr val="bg1"/>
                </a:solidFill>
              </a:rPr>
              <a:t>"magisch" </a:t>
            </a:r>
            <a:r>
              <a:rPr lang="de-DE">
                <a:solidFill>
                  <a:schemeClr val="bg1"/>
                </a:solidFill>
              </a:rPr>
              <a:t>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r>
              <a:rPr lang="de-DE" altLang="de-DE" sz="1800" b="0" smtClean="0"/>
              <a:t/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</a:t>
            </a:r>
            <a:r>
              <a:rPr lang="de-DE" altLang="de-DE" sz="1800" b="0" smtClean="0"/>
              <a:t>Vererbung?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 smtClean="0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"Floor.hpp"</a:t>
            </a: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 smtClean="0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*elevator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) </a:t>
            </a:r>
            <a:r>
              <a:rPr lang="en-US" sz="1200" b="1" err="1" smtClean="0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 smtClean="0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2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 smtClean="0"/>
              <a:t>ElevatorStrategy</a:t>
            </a:r>
            <a:endParaRPr lang="de-DE" altLang="de-DE" noProof="0" dirty="0" smtClean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Forward Declaration</a:t>
            </a:r>
            <a:r>
              <a:rPr lang="de-DE" sz="1600" smtClean="0">
                <a:solidFill>
                  <a:schemeClr val="bg1"/>
                </a:solidFill>
              </a:rPr>
              <a:t> (statt </a:t>
            </a:r>
            <a:r>
              <a:rPr lang="de-DE" sz="16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 smtClean="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Nur </a:t>
            </a:r>
            <a:r>
              <a:rPr lang="de-DE" sz="1600" b="1">
                <a:solidFill>
                  <a:schemeClr val="bg1"/>
                </a:solidFill>
              </a:rPr>
              <a:t>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</a:t>
            </a:r>
            <a:r>
              <a:rPr lang="de-DE" sz="1600" smtClean="0">
                <a:solidFill>
                  <a:schemeClr val="bg1"/>
                </a:solidFill>
              </a:rPr>
              <a:t>können genutzt werden</a:t>
            </a:r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</a:t>
            </a:r>
            <a:r>
              <a:rPr lang="de-DE" smtClean="0">
                <a:solidFill>
                  <a:schemeClr val="bg1"/>
                </a:solidFill>
              </a:rPr>
              <a:t>.cpp-Datei </a:t>
            </a:r>
            <a:r>
              <a:rPr lang="de-DE">
                <a:solidFill>
                  <a:schemeClr val="bg1"/>
                </a:solidFill>
              </a:rPr>
              <a:t>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 smtClean="0"/>
              <a:t>Bitte vor dem Anfang der Übung die </a:t>
            </a:r>
            <a:r>
              <a:rPr lang="de-DE" b="1" smtClean="0"/>
              <a:t>Unterlagen aktualisieren</a:t>
            </a:r>
            <a:r>
              <a:rPr lang="de-DE" smtClean="0"/>
              <a:t>.</a:t>
            </a:r>
          </a:p>
          <a:p>
            <a:pPr lvl="1"/>
            <a:r>
              <a:rPr lang="de-DE" smtClean="0"/>
              <a:t>Bugfixes</a:t>
            </a:r>
          </a:p>
          <a:p>
            <a:pPr lvl="1"/>
            <a:r>
              <a:rPr lang="de-DE" smtClean="0"/>
              <a:t>Verbesserungen</a:t>
            </a:r>
          </a:p>
          <a:p>
            <a:pPr lvl="1"/>
            <a:endParaRPr lang="de-DE" smtClean="0"/>
          </a:p>
          <a:p>
            <a:r>
              <a:rPr lang="de-DE" b="1" smtClean="0"/>
              <a:t>VM</a:t>
            </a:r>
            <a:r>
              <a:rPr lang="de-DE" smtClean="0"/>
              <a:t>: Auf dem Desktop</a:t>
            </a:r>
          </a:p>
          <a:p>
            <a:endParaRPr lang="de-DE"/>
          </a:p>
          <a:p>
            <a:r>
              <a:rPr lang="de-DE" b="1" smtClean="0"/>
              <a:t>Pool-PCs</a:t>
            </a:r>
            <a:r>
              <a:rPr lang="de-DE" smtClean="0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Polymorphic call to strategy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Parameter ohne </a:t>
            </a:r>
            <a:r>
              <a:rPr lang="de-DE">
                <a:solidFill>
                  <a:schemeClr val="bg1"/>
                </a:solidFill>
              </a:rPr>
              <a:t>Namen </a:t>
            </a:r>
            <a:r>
              <a:rPr lang="de-DE" smtClean="0">
                <a:solidFill>
                  <a:schemeClr val="bg1"/>
                </a:solidFill>
              </a:rPr>
              <a:t>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 bwMode="auto">
          <a:xfrm>
            <a:off x="6660232" y="1520825"/>
            <a:ext cx="2208026" cy="39799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ElevatorStrategy.cpp</a:t>
            </a:r>
            <a:endParaRPr lang="en-US"/>
          </a:p>
        </p:txBody>
      </p:sp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Sichtbarkeits-</a:t>
            </a:r>
            <a:r>
              <a:rPr lang="de-DE" altLang="de-DE" noProof="0" dirty="0" err="1" smtClean="0"/>
              <a:t>Modifier</a:t>
            </a:r>
            <a:r>
              <a:rPr lang="de-DE" altLang="de-DE" noProof="0" dirty="0" smtClean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87117" y="1520825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energy minimizing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strategy"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(...):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"Perform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some complex calculation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268783" y="4149080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  <a:endParaRPr lang="de-DE" smtClean="0">
              <a:solidFill>
                <a:schemeClr val="bg1"/>
              </a:solidFill>
            </a:endParaRP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 smtClean="0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Vererbung </a:t>
            </a:r>
            <a:r>
              <a:rPr lang="de-DE">
                <a:solidFill>
                  <a:schemeClr val="bg1"/>
                </a:solidFill>
              </a:rPr>
              <a:t>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1619672" y="1537515"/>
            <a:ext cx="2288946" cy="4313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Vorteil</a:t>
            </a:r>
            <a:r>
              <a:rPr lang="de-DE" noProof="0" dirty="0" smtClean="0"/>
              <a:t>: Während der Konstruktion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 smtClean="0"/>
              <a:t> kann auf die Felder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 smtClean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Wird spannend bei </a:t>
            </a:r>
            <a:r>
              <a:rPr lang="de-DE" b="1" noProof="0" dirty="0" smtClean="0"/>
              <a:t>Mehrfachvererbung</a:t>
            </a:r>
            <a:r>
              <a:rPr lang="de-DE" noProof="0" dirty="0" smtClean="0"/>
              <a:t> (siehe später)</a:t>
            </a:r>
            <a:endParaRPr lang="de-DE" noProof="0" dirty="0"/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(Teil-)Instanz der Basisklasse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Unterklassen-spezifische Daten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3448332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 smtClean="0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err="1" smtClean="0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Do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something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 smtClean="0"/>
              <a:t>Im Gegensatz zu Java ist bei C++ aus Effizienzgründen die </a:t>
            </a:r>
            <a:r>
              <a:rPr lang="de-DE" altLang="de-DE" b="1" noProof="0" dirty="0" smtClean="0"/>
              <a:t>polymorphe Behandlung</a:t>
            </a:r>
            <a:r>
              <a:rPr lang="de-DE" altLang="de-DE" b="0" noProof="0" dirty="0" smtClean="0"/>
              <a:t> von Methoden </a:t>
            </a:r>
            <a:r>
              <a:rPr lang="de-DE" altLang="de-DE" b="1" noProof="0" dirty="0" smtClean="0"/>
              <a:t>per Default ausgeschaltet</a:t>
            </a:r>
          </a:p>
          <a:p>
            <a:endParaRPr lang="de-DE" altLang="de-DE" noProof="0" dirty="0" smtClean="0"/>
          </a:p>
          <a:p>
            <a:r>
              <a:rPr lang="de-DE" altLang="de-DE" b="0" noProof="0" dirty="0" smtClean="0"/>
              <a:t>Es muss explizit mit dem </a:t>
            </a:r>
            <a:r>
              <a:rPr lang="de-DE" altLang="de-DE" b="1" noProof="0" dirty="0" smtClean="0"/>
              <a:t>Schlüsselwort </a:t>
            </a:r>
            <a:r>
              <a:rPr lang="de-DE" alt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 smtClean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muss nicht in Subklassen wiederholt werden, wird aber häufig der </a:t>
            </a:r>
            <a:r>
              <a:rPr lang="de-DE" smtClean="0">
                <a:solidFill>
                  <a:schemeClr val="bg1"/>
                </a:solidFill>
              </a:rPr>
              <a:t>Übersicht halber </a:t>
            </a:r>
            <a:r>
              <a:rPr lang="de-DE">
                <a:solidFill>
                  <a:schemeClr val="bg1"/>
                </a:solidFill>
              </a:rPr>
              <a:t>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muss der </a:t>
            </a:r>
            <a:r>
              <a:rPr lang="de-DE" altLang="de-DE" sz="1800" smtClean="0"/>
              <a:t>Destruktor</a:t>
            </a:r>
            <a:r>
              <a:rPr lang="de-DE" altLang="de-DE" sz="1800" b="0" smtClean="0"/>
              <a:t> in einer Klasse mit </a:t>
            </a:r>
            <a:r>
              <a:rPr lang="de-DE" altLang="de-DE" sz="1800" smtClean="0"/>
              <a:t>virtuellen</a:t>
            </a:r>
            <a:r>
              <a:rPr lang="de-DE" altLang="de-DE" sz="1800" b="0" smtClean="0"/>
              <a:t> </a:t>
            </a:r>
            <a:r>
              <a:rPr lang="de-DE" altLang="de-DE" sz="1800" smtClean="0"/>
              <a:t>Methoden</a:t>
            </a:r>
            <a:r>
              <a:rPr lang="de-DE" altLang="de-DE" sz="1800" b="0" smtClean="0"/>
              <a:t> auch </a:t>
            </a:r>
            <a:r>
              <a:rPr lang="de-DE" altLang="de-DE" sz="1800" smtClean="0"/>
              <a:t>virtuell</a:t>
            </a:r>
            <a:r>
              <a:rPr lang="de-DE" altLang="de-DE" sz="1800" b="0" smtClean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sind </a:t>
            </a:r>
            <a:r>
              <a:rPr lang="de-DE" altLang="de-DE" sz="1800" smtClean="0"/>
              <a:t>virtuelle Konstruktoren </a:t>
            </a:r>
            <a:r>
              <a:rPr lang="de-DE" altLang="de-DE" sz="1800" b="0" smtClean="0"/>
              <a:t>nützlich?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Virtual </a:t>
            </a:r>
            <a:r>
              <a:rPr lang="de-DE" altLang="de-DE" noProof="0" dirty="0" err="1" smtClean="0"/>
              <a:t>Method</a:t>
            </a:r>
            <a:r>
              <a:rPr lang="de-DE" altLang="de-DE" noProof="0" dirty="0" smtClean="0"/>
              <a:t> Table</a:t>
            </a:r>
            <a:br>
              <a:rPr lang="de-DE" altLang="de-DE" noProof="0" dirty="0" smtClean="0"/>
            </a:br>
            <a:r>
              <a:rPr lang="de-DE" altLang="de-DE" noProof="0" dirty="0"/>
              <a:t> </a:t>
            </a:r>
            <a:r>
              <a:rPr lang="de-DE" altLang="de-DE" noProof="0" dirty="0" smtClean="0"/>
              <a:t>   </a:t>
            </a:r>
            <a:r>
              <a:rPr lang="de-DE" altLang="de-DE" sz="2000" noProof="0" dirty="0" smtClean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 smtClean="0"/>
              <a:t>Egal, wie der Pointer auf ein Objekt deklariert ist 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 smtClean="0"/>
              <a:t>)</a:t>
            </a:r>
            <a:r>
              <a:rPr lang="de-DE" b="0" noProof="0" dirty="0" smtClean="0"/>
              <a:t>, </a:t>
            </a:r>
            <a:r>
              <a:rPr lang="de-DE" b="1" noProof="0" dirty="0" smtClean="0"/>
              <a:t>das Objekt behält seinen Typ </a:t>
            </a:r>
            <a:r>
              <a:rPr lang="de-DE" b="0" noProof="0" dirty="0" smtClean="0"/>
              <a:t>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 smtClean="0"/>
              <a:t>).</a:t>
            </a:r>
          </a:p>
          <a:p>
            <a:r>
              <a:rPr lang="de-DE" b="1" noProof="0" dirty="0" smtClean="0"/>
              <a:t>Jede Klasse </a:t>
            </a:r>
            <a:r>
              <a:rPr lang="de-DE" b="0" noProof="0" dirty="0" smtClean="0"/>
              <a:t>besitzt eine </a:t>
            </a:r>
            <a:r>
              <a:rPr lang="de-DE" b="1" noProof="0" dirty="0" smtClean="0"/>
              <a:t>Lookup-Tabelle (</a:t>
            </a:r>
            <a:r>
              <a:rPr lang="de-DE" b="1" i="1" noProof="0" dirty="0" err="1" smtClean="0"/>
              <a:t>vtable</a:t>
            </a:r>
            <a:r>
              <a:rPr lang="de-DE" b="1" noProof="0" dirty="0" smtClean="0"/>
              <a:t>)</a:t>
            </a:r>
            <a:r>
              <a:rPr lang="de-DE" i="1" noProof="0" dirty="0" smtClean="0"/>
              <a:t>,</a:t>
            </a:r>
            <a:r>
              <a:rPr lang="de-DE" b="0" noProof="0" dirty="0" smtClean="0"/>
              <a:t> die jeder </a:t>
            </a:r>
            <a:r>
              <a:rPr lang="de-DE" noProof="0" dirty="0" smtClean="0"/>
              <a:t>virtuellen </a:t>
            </a:r>
            <a:r>
              <a:rPr lang="de-DE" b="0" noProof="0" dirty="0" smtClean="0"/>
              <a:t>Methode ihre Implementierung zuweist.</a:t>
            </a:r>
            <a:endParaRPr lang="de-DE" b="0" noProof="0" dirty="0"/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smtClean="0">
                <a:solidFill>
                  <a:schemeClr val="bg1"/>
                </a:solidFill>
              </a:rPr>
              <a:t>/</a:t>
            </a:r>
            <a:r>
              <a:rPr lang="en-US" b="1" err="1" smtClean="0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[DE]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3137001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3229225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3362468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845027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875469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5179837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5179837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5322712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605287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865509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1912278"/>
              </p:ext>
            </p:extLst>
          </p:nvPr>
        </p:nvGraphicFramePr>
        <p:xfrm>
          <a:off x="3328988" y="3376613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04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3376613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906939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761212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6084168" y="2499657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 smtClean="0">
                <a:solidFill>
                  <a:schemeClr val="bg1"/>
                </a:solidFill>
              </a:rPr>
              <a:t>Java</a:t>
            </a:r>
            <a:r>
              <a:rPr lang="de-DE" smtClean="0">
                <a:solidFill>
                  <a:schemeClr val="bg1"/>
                </a:solidFill>
              </a:rPr>
              <a:t>: 	alle Methoden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C++</a:t>
            </a:r>
            <a:r>
              <a:rPr lang="de-DE" smtClean="0">
                <a:solidFill>
                  <a:schemeClr val="bg1"/>
                </a:solidFill>
              </a:rPr>
              <a:t>: 	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4081444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Falls kein Eintrag/NULL: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</a:t>
            </a:r>
            <a:r>
              <a:rPr lang="en-US" sz="1200" smtClean="0">
                <a:hlinkClick r:id="rId6"/>
              </a:rPr>
              <a:t>en.wikipedia.org/wiki/Virtual_method_table</a:t>
            </a:r>
            <a:r>
              <a:rPr lang="en-US" sz="1200" smtClean="0"/>
              <a:t> </a:t>
            </a:r>
            <a:endParaRPr lang="en-US" sz="1200"/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56605"/>
              </p:ext>
            </p:extLst>
          </p:nvPr>
        </p:nvGraphicFramePr>
        <p:xfrm>
          <a:off x="3341688" y="5184775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05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5184775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646612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Ergänzende Ressourcen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Pure Virtual</a:t>
            </a:r>
            <a:r>
              <a:rPr lang="de-DE" altLang="de-DE" noProof="0" dirty="0"/>
              <a:t>	</a:t>
            </a:r>
            <a:r>
              <a:rPr lang="de-DE" altLang="de-DE" noProof="0" dirty="0" smtClean="0"/>
              <a:t>= "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 smtClean="0"/>
              <a:t> +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 smtClean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Entspricht einer </a:t>
            </a:r>
            <a:r>
              <a:rPr lang="de-DE" altLang="de-DE" sz="1800"/>
              <a:t>abstrakten Methode </a:t>
            </a:r>
            <a:r>
              <a:rPr lang="de-DE" altLang="de-DE" sz="1800" b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Klasse mit rein virtuellen Methode entspricht </a:t>
            </a:r>
            <a:r>
              <a:rPr lang="de-DE" altLang="de-DE" sz="1800"/>
              <a:t>abstrakter Klasse</a:t>
            </a:r>
            <a:r>
              <a:rPr lang="de-DE" altLang="de-DE" sz="1800" b="0"/>
              <a:t> oder </a:t>
            </a:r>
            <a:r>
              <a:rPr lang="de-DE" altLang="de-DE" sz="1800"/>
              <a:t>Interface</a:t>
            </a:r>
            <a:r>
              <a:rPr lang="de-DE" altLang="de-DE" sz="1800" b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Methode kann </a:t>
            </a:r>
            <a:r>
              <a:rPr lang="de-DE" altLang="de-DE" sz="1800" b="0" smtClean="0"/>
              <a:t>von Unterklassen implementiert </a:t>
            </a:r>
            <a:r>
              <a:rPr lang="de-DE" altLang="de-DE" sz="1800" b="0"/>
              <a:t>werden, muss aber </a:t>
            </a:r>
            <a:r>
              <a:rPr lang="de-DE" altLang="de-DE" sz="1800" b="0" smtClean="0"/>
              <a:t>nicht. (~ Hierarchie abstrakter Klassen)</a:t>
            </a:r>
            <a:endParaRPr lang="de-DE" altLang="de-DE" sz="1800" b="0"/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 smtClean="0">
                <a:solidFill>
                  <a:schemeClr val="bg1"/>
                </a:solidFill>
              </a:rPr>
              <a:t> nicht mehr </a:t>
            </a:r>
            <a:r>
              <a:rPr lang="de-DE" err="1" smtClean="0">
                <a:solidFill>
                  <a:schemeClr val="bg1"/>
                </a:solidFill>
              </a:rPr>
              <a:t>instantiiert</a:t>
            </a:r>
            <a:r>
              <a:rPr lang="de-DE" smtClean="0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</a:t>
            </a:r>
            <a:r>
              <a:rPr lang="de-DE" smtClean="0">
                <a:solidFill>
                  <a:schemeClr val="bg1"/>
                </a:solidFill>
              </a:rPr>
              <a:t>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 smtClean="0">
                <a:solidFill>
                  <a:schemeClr val="bg1"/>
                </a:solidFill>
              </a:rPr>
              <a:t>möglich.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</a:t>
            </a:r>
            <a:r>
              <a:rPr lang="de-DE" altLang="de-DE" sz="1800"/>
              <a:t>virtuelle Methoden </a:t>
            </a:r>
            <a:r>
              <a:rPr lang="de-DE" altLang="de-DE" sz="1800" smtClean="0"/>
              <a:t>"teuer"</a:t>
            </a:r>
            <a:r>
              <a:rPr lang="de-DE" altLang="de-DE" sz="1800" b="0" smtClean="0"/>
              <a:t>?</a:t>
            </a: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bedeutet jede </a:t>
            </a:r>
            <a:r>
              <a:rPr lang="de-DE" altLang="de-DE" sz="1800" err="1"/>
              <a:t>const</a:t>
            </a:r>
            <a:r>
              <a:rPr lang="de-DE" altLang="de-DE" sz="1800"/>
              <a:t>-Verwendung</a:t>
            </a:r>
            <a:r>
              <a:rPr lang="de-DE" altLang="de-DE" sz="1800" b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smtClean="0"/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next(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elevator) </a:t>
            </a:r>
            <a:b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Typumwandlung </a:t>
            </a:r>
            <a:r>
              <a:rPr lang="de-DE" noProof="0" dirty="0" smtClean="0"/>
              <a:t>(Casting)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in Sonderrolle </a:t>
            </a:r>
            <a:r>
              <a:rPr lang="de-DE" noProof="0" dirty="0" smtClean="0"/>
              <a:t>(Sprachfeature)</a:t>
            </a:r>
          </a:p>
          <a:p>
            <a:pPr marL="463550" indent="-285750"/>
            <a:r>
              <a:rPr lang="de-DE" noProof="0" dirty="0" smtClean="0"/>
              <a:t>Nur </a:t>
            </a:r>
            <a:r>
              <a:rPr lang="de-DE" noProof="0" dirty="0" err="1" smtClean="0"/>
              <a:t>Typecast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 smtClean="0"/>
              <a:t>Laufzeitfehler bei Fehlschlag: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 C++: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als reguläre Funktionen</a:t>
            </a:r>
            <a:r>
              <a:rPr lang="de-DE" noProof="0" dirty="0" smtClean="0"/>
              <a:t>, große Vielfalt und durch Bibliotheken erweiterbar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 smtClean="0"/>
              <a:t>	C-Stil; beliebige Umwandlung </a:t>
            </a:r>
            <a:r>
              <a:rPr lang="de-DE" noProof="0" smtClean="0"/>
              <a:t>ist möglich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 smtClean="0"/>
              <a:t>	Umwandlung ohne Laufzeitcheck 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&lt;SC*&gt;() 	</a:t>
            </a:r>
            <a:r>
              <a:rPr lang="de-DE" noProof="0" smtClean="0"/>
              <a:t>Umwandlung in Typ SC* mit </a:t>
            </a:r>
            <a:r>
              <a:rPr lang="de-DE" noProof="0" dirty="0" smtClean="0"/>
              <a:t>Laufzeitcheck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 smtClean="0"/>
              <a:t>	beliebige Umwandlung 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*&gt;() </a:t>
            </a:r>
            <a:r>
              <a:rPr lang="de-DE" noProof="0" dirty="0" smtClean="0"/>
              <a:t>	</a:t>
            </a:r>
            <a:r>
              <a:rPr lang="de-DE" noProof="0" err="1" smtClean="0"/>
              <a:t>Constness</a:t>
            </a:r>
            <a:r>
              <a:rPr lang="de-DE" noProof="0" smtClean="0"/>
              <a:t> entfernen</a:t>
            </a:r>
            <a:endParaRPr lang="de-DE" noProof="0" dirty="0" smtClean="0"/>
          </a:p>
          <a:p>
            <a:pPr marL="635000" lvl="1" indent="-285750"/>
            <a:endParaRPr lang="de-DE" noProof="0" dirty="0" smtClean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Mehrfachvererbung</a:t>
            </a:r>
            <a:endParaRPr lang="de-DE" noProof="0" dirty="0"/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StudentAssistant</a:t>
              </a:r>
              <a:endParaRPr lang="de-DE" altLang="de-DE" sz="1400" b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Employee</a:t>
              </a:r>
              <a:endParaRPr lang="de-DE" altLang="de-DE" sz="1400" b="0"/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  <a:endParaRPr lang="de-DE" altLang="de-DE" noProof="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 smtClean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 smtClean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 smtClean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400" b="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b="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 smtClean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</a:t>
            </a: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</a:t>
              </a:r>
              <a:r>
                <a:rPr lang="de-DE" altLang="de-DE" sz="1600" b="0" smtClean="0">
                  <a:solidFill>
                    <a:schemeClr val="bg1"/>
                  </a:solidFill>
                </a:rPr>
                <a:t>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 smtClean="0"/>
              <a:t>Auflösung der Mehrdeutigkeit durch Verwendung des vollständigen Namens </a:t>
            </a:r>
            <a:r>
              <a:rPr lang="de-DE" altLang="de-DE" noProof="0" dirty="0" smtClean="0">
                <a:sym typeface="Wingdings" charset="2"/>
              </a:rPr>
              <a:t>(</a:t>
            </a:r>
            <a:r>
              <a:rPr lang="de-DE" altLang="de-DE" b="1" noProof="0" dirty="0" err="1" smtClean="0">
                <a:sym typeface="Wingdings" charset="2"/>
              </a:rPr>
              <a:t>S</a:t>
            </a:r>
            <a:r>
              <a:rPr lang="de-DE" altLang="de-DE" b="1" noProof="0" dirty="0" err="1" smtClean="0"/>
              <a:t>cope</a:t>
            </a:r>
            <a:r>
              <a:rPr lang="de-DE" altLang="de-DE" b="1" noProof="0" dirty="0" smtClean="0"/>
              <a:t>-Operator ::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Scope</a:t>
            </a:r>
            <a:r>
              <a:rPr lang="de-DE" b="1" smtClean="0">
                <a:solidFill>
                  <a:schemeClr val="bg1"/>
                </a:solidFill>
              </a:rPr>
              <a:t>-Operator nötig!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  <a:endParaRPr lang="de-DE" altLang="de-DE" noProof="0" dirty="0" smtClean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 smtClean="0"/>
              <a:t>Mehrfach geerbte Oberklassen führen auch zur </a:t>
            </a:r>
            <a:r>
              <a:rPr lang="de-DE" altLang="de-DE" b="1" noProof="0" dirty="0" smtClean="0"/>
              <a:t>unnötigen Bindung </a:t>
            </a:r>
            <a:r>
              <a:rPr lang="de-DE" altLang="de-DE" b="1" noProof="0" smtClean="0"/>
              <a:t>von Speicher</a:t>
            </a:r>
            <a:endParaRPr lang="de-DE" altLang="de-DE" b="1" noProof="0" dirty="0" smtClean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Fehler</a:t>
            </a:r>
            <a:r>
              <a:rPr lang="de-DE" smtClean="0">
                <a:solidFill>
                  <a:schemeClr val="bg1"/>
                </a:solidFill>
              </a:rPr>
              <a:t>! </a:t>
            </a:r>
            <a:r>
              <a:rPr lang="de-DE">
                <a:solidFill>
                  <a:schemeClr val="bg1"/>
                </a:solidFill>
              </a:rPr>
              <a:t>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</a:t>
            </a:r>
            <a:r>
              <a:rPr lang="de-DE" altLang="de-DE" noProof="0" dirty="0" smtClean="0"/>
              <a:t>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 smtClean="0"/>
                <a:t>-</a:t>
              </a:r>
              <a:r>
                <a:rPr lang="de-DE" altLang="de-DE" sz="1600" b="0"/>
                <a:t/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function 'int main()':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error: request for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member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'getName' is ambiguous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note: candidates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std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::string Person::getName()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std::string Person::getName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</a:t>
              </a:r>
              <a:r>
                <a:rPr lang="en-US" sz="1400" b="1" smtClean="0">
                  <a:solidFill>
                    <a:schemeClr val="bg1"/>
                  </a:solidFill>
                  <a:cs typeface="Consolas" panose="020B0609020204030204" pitchFamily="49" charset="0"/>
                </a:rPr>
                <a:t>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Virtuelle (Mehrfach-)Vererbung (I)</a:t>
            </a:r>
            <a:endParaRPr lang="de-DE" altLang="de-DE" i="1" noProof="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Lösung</a:t>
            </a:r>
            <a:r>
              <a:rPr lang="de-DE" altLang="de-DE" noProof="0" dirty="0" smtClean="0"/>
              <a:t>: Mehrfach geerbte Oberklassen nur </a:t>
            </a:r>
            <a:r>
              <a:rPr lang="de-DE" altLang="de-DE" noProof="0" smtClean="0"/>
              <a:t>einmal einbinden</a:t>
            </a:r>
            <a:br>
              <a:rPr lang="de-DE" altLang="de-DE" noProof="0" smtClean="0"/>
            </a:br>
            <a:r>
              <a:rPr lang="de-DE" altLang="de-DE" noProof="0" smtClean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 smtClean="0">
                <a:solidFill>
                  <a:srgbClr val="005AA9"/>
                </a:solidFill>
              </a:rPr>
              <a:t> </a:t>
            </a:r>
            <a:r>
              <a:rPr lang="de-DE" altLang="de-DE" noProof="0" dirty="0" smtClean="0"/>
              <a:t>ermöglicht virtuelle Oberklassen / Vererbung</a:t>
            </a:r>
            <a:endParaRPr lang="de-DE" altLang="de-DE" i="1" noProof="0" dirty="0" smtClean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 smtClean="0">
                <a:solidFill>
                  <a:schemeClr val="bg1"/>
                </a:solidFill>
              </a:rPr>
              <a:t>)!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HiWi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 smtClean="0"/>
              <a:t>Lösung</a:t>
            </a:r>
            <a:r>
              <a:rPr lang="de-DE" altLang="de-DE" sz="1800" kern="0" smtClean="0"/>
              <a:t>: Mehrfach geerbte Oberklassen nur einmal einbinden</a:t>
            </a:r>
            <a:br>
              <a:rPr lang="de-DE" altLang="de-DE" sz="1800" kern="0" smtClean="0"/>
            </a:br>
            <a:r>
              <a:rPr lang="de-DE" altLang="de-DE" sz="1800" kern="0" smtClea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 smtClean="0">
                <a:solidFill>
                  <a:srgbClr val="005AA9"/>
                </a:solidFill>
              </a:rPr>
              <a:t> </a:t>
            </a:r>
            <a:r>
              <a:rPr lang="de-DE" altLang="de-DE" sz="1800" kern="0" smtClean="0"/>
              <a:t>ermöglicht virtuelle Oberklassen / Vererbung</a:t>
            </a:r>
            <a:endParaRPr lang="de-DE" altLang="de-DE" sz="1800" i="1" kern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 smtClean="0"/>
                <a:t>StudentAssistant</a:t>
              </a:r>
              <a:endParaRPr lang="de-DE" altLang="de-DE" sz="1600" b="0"/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:StudentAssistant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 smtClean="0"/>
                <a:t>-</a:t>
              </a:r>
              <a:br>
                <a:rPr lang="de-DE" altLang="de-DE" sz="1600" b="0" smtClean="0"/>
              </a:br>
              <a:r>
                <a:rPr lang="de-DE" altLang="de-DE" sz="1600" b="0" smtClean="0"/>
                <a:t>Instanz</a:t>
              </a:r>
              <a:endParaRPr lang="de-DE" altLang="de-DE" sz="1600" b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altLang="de-DE" noProof="0" dirty="0" smtClean="0"/>
              <a:t>Bruce Eckel: </a:t>
            </a:r>
            <a:r>
              <a:rPr lang="en-US" altLang="de-DE" dirty="0" smtClean="0"/>
              <a:t>Thinking</a:t>
            </a:r>
            <a:r>
              <a:rPr lang="de-DE" altLang="de-DE" noProof="0" dirty="0" smtClean="0"/>
              <a:t> in C++ (frei verfügbar </a:t>
            </a:r>
            <a:r>
              <a:rPr lang="de-DE" altLang="de-DE" noProof="0" dirty="0" smtClean="0">
                <a:hlinkClick r:id="rId2"/>
              </a:rPr>
              <a:t>http://mindview.net/Books/TICPP/ThinkingInCPP2e.html</a:t>
            </a:r>
            <a:r>
              <a:rPr lang="de-DE" altLang="de-DE" noProof="0" dirty="0" smtClean="0"/>
              <a:t>)</a:t>
            </a:r>
          </a:p>
          <a:p>
            <a:r>
              <a:rPr lang="de-DE" altLang="de-DE" noProof="0" dirty="0" smtClean="0"/>
              <a:t>Mike Banahan: The C Book (frei verfügbar: </a:t>
            </a:r>
            <a:r>
              <a:rPr lang="de-DE" altLang="de-DE" noProof="0" dirty="0" smtClean="0">
                <a:hlinkClick r:id="rId3"/>
              </a:rPr>
              <a:t>http://publications.gbdirect.co.uk/c_book</a:t>
            </a:r>
            <a:r>
              <a:rPr lang="de-DE" altLang="de-DE" noProof="0" smtClean="0">
                <a:hlinkClick r:id="rId3"/>
              </a:rPr>
              <a:t>/</a:t>
            </a:r>
            <a:r>
              <a:rPr lang="de-DE" altLang="de-DE" noProof="0" smtClean="0"/>
              <a:t> )</a:t>
            </a:r>
          </a:p>
          <a:p>
            <a:r>
              <a:rPr lang="de-DE" altLang="de-DE"/>
              <a:t>Expert C Programming: Deep C Secrets, Peter van der Linden, Prentice Hall 1997 (frei verfügbar: </a:t>
            </a:r>
            <a:r>
              <a:rPr lang="de-DE" altLang="de-DE">
                <a:hlinkClick r:id="rId4"/>
              </a:rPr>
              <a:t>http://</a:t>
            </a:r>
            <a:r>
              <a:rPr lang="de-DE" altLang="de-DE" smtClean="0">
                <a:hlinkClick r:id="rId4"/>
              </a:rPr>
              <a:t>www.electroons.com/8051/ebooks/expert%20C%20programming.pdf</a:t>
            </a:r>
            <a:r>
              <a:rPr lang="de-DE" altLang="de-DE" smtClean="0"/>
              <a:t> )</a:t>
            </a:r>
            <a:endParaRPr lang="de-DE" altLang="de-DE" noProof="0" dirty="0" smtClean="0"/>
          </a:p>
          <a:p>
            <a:r>
              <a:rPr lang="de-DE" altLang="de-DE" noProof="0" dirty="0" smtClean="0"/>
              <a:t>Scott Meyers: </a:t>
            </a:r>
            <a:r>
              <a:rPr lang="en-US" altLang="de-DE" dirty="0" smtClean="0"/>
              <a:t>Effective</a:t>
            </a:r>
            <a:r>
              <a:rPr lang="de-DE" altLang="de-DE" noProof="0" dirty="0" smtClean="0"/>
              <a:t> C++ &amp; More Effective C++</a:t>
            </a:r>
          </a:p>
          <a:p>
            <a:r>
              <a:rPr lang="de-DE" altLang="de-DE" noProof="0" dirty="0" smtClean="0"/>
              <a:t>Helmut Schellong: Moderne C Programmierung [Springer]</a:t>
            </a:r>
            <a:br>
              <a:rPr lang="de-DE" altLang="de-DE" noProof="0" dirty="0" smtClean="0"/>
            </a:br>
            <a:r>
              <a:rPr lang="de-DE" altLang="de-DE" noProof="0" dirty="0" smtClean="0"/>
              <a:t>Ralf Schneeweiß: Moderne C++ Programmierung [Springer]</a:t>
            </a:r>
          </a:p>
          <a:p>
            <a:r>
              <a:rPr lang="de-DE" altLang="de-DE" noProof="0" dirty="0" smtClean="0"/>
              <a:t>Jürgen Wolf: Grundkurs C [Galileo] &amp;  Grundkurs C++ [Galileo]</a:t>
            </a:r>
          </a:p>
          <a:p>
            <a:r>
              <a:rPr lang="de-DE" altLang="de-DE" noProof="0" dirty="0" smtClean="0"/>
              <a:t>Bjarne Stroustrup: Einführung in die Programmierung mit C++</a:t>
            </a:r>
          </a:p>
          <a:p>
            <a:r>
              <a:rPr lang="de-DE" altLang="de-DE" noProof="0" dirty="0" smtClean="0"/>
              <a:t>TU München: Grundkurs C/C++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5"/>
              </a:rPr>
              <a:t>http://www.ldv.ei.tum.de/lehre/programmierpraktikum-c/</a:t>
            </a:r>
            <a:r>
              <a:rPr lang="de-DE" altLang="de-DE" noProof="0" dirty="0" smtClean="0"/>
              <a:t>, </a:t>
            </a:r>
            <a:r>
              <a:rPr lang="de-DE" altLang="de-DE" noProof="0" dirty="0" smtClean="0">
                <a:hlinkClick r:id="rId6"/>
              </a:rPr>
              <a:t>http://www.ldv.ei.tum.de/lehre/grundkurs-c/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FH Regensburg: Programmieren 1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7"/>
              </a:rPr>
              <a:t>http://fbim.fh-regensburg.de/~sce39014/pg1/pg1-skript.pdf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r>
              <a:rPr lang="de-DE" noProof="0" dirty="0" smtClean="0"/>
              <a:t>Heinz Tschabitscher: Einführung in C++</a:t>
            </a:r>
            <a:br>
              <a:rPr lang="de-DE" noProof="0" dirty="0" smtClean="0"/>
            </a:br>
            <a:r>
              <a:rPr lang="de-DE" noProof="0" dirty="0" smtClean="0">
                <a:hlinkClick r:id="rId8"/>
              </a:rPr>
              <a:t>http://ladedu.com/cpp/zum_mitnehmen/cpp_einf.pdf</a:t>
            </a:r>
            <a:r>
              <a:rPr lang="de-DE" noProof="0" dirty="0" smtClean="0"/>
              <a:t> </a:t>
            </a:r>
          </a:p>
          <a:p>
            <a:r>
              <a:rPr lang="de-DE" noProof="0" dirty="0" smtClean="0"/>
              <a:t>LearnCPP.com </a:t>
            </a:r>
            <a:r>
              <a:rPr lang="de-DE" noProof="0" dirty="0" smtClean="0">
                <a:hlinkClick r:id="rId9"/>
              </a:rPr>
              <a:t>http://www.learncpp.com/</a:t>
            </a:r>
            <a:endParaRPr lang="de-DE" noProof="0" dirty="0" smtClean="0"/>
          </a:p>
          <a:p>
            <a:r>
              <a:rPr lang="de-DE" noProof="0" dirty="0" smtClean="0"/>
              <a:t>CProgramming.com </a:t>
            </a:r>
            <a:r>
              <a:rPr lang="de-DE" noProof="0" dirty="0" smtClean="0">
                <a:hlinkClick r:id="rId10"/>
              </a:rPr>
              <a:t>http://www.cprogramming.com/</a:t>
            </a:r>
            <a:r>
              <a:rPr lang="de-DE" noProof="0" dirty="0" smtClean="0"/>
              <a:t> </a:t>
            </a:r>
          </a:p>
          <a:p>
            <a:r>
              <a:rPr lang="de-DE" altLang="de-DE" noProof="0" dirty="0" smtClean="0"/>
              <a:t>Google C++ Style Guide: </a:t>
            </a:r>
            <a:r>
              <a:rPr lang="de-DE" altLang="de-DE" noProof="0" dirty="0" smtClean="0">
                <a:hlinkClick r:id="rId11"/>
              </a:rPr>
              <a:t>https://google.github.io/styleguide/cppguide.html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Bytes'n'Objects: Kostenfreies Tutorial mit über 110 Lektionen: </a:t>
            </a:r>
            <a:r>
              <a:rPr lang="de-DE" altLang="de-DE" noProof="0" dirty="0" smtClean="0">
                <a:hlinkClick r:id="rId12"/>
              </a:rPr>
              <a:t>http://bytesnobjects.dev.geekbetrieb.de/cpp</a:t>
            </a:r>
            <a:r>
              <a:rPr lang="de-DE" altLang="de-DE" noProof="0" dirty="0" smtClean="0"/>
              <a:t> 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</a:t>
            </a:r>
            <a:br>
              <a:rPr lang="de-DE" altLang="de-DE" noProof="0" dirty="0" smtClean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Schlechtes Design?</a:t>
            </a:r>
            <a:endParaRPr lang="de-DE" altLang="de-DE" i="1" noProof="0" dirty="0" smtClean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Mehrfachvererbung kann auf schlechtes </a:t>
            </a:r>
            <a:r>
              <a:rPr lang="de-DE" altLang="de-DE" b="1" noProof="0" smtClean="0"/>
              <a:t>Design hindeuten:</a:t>
            </a:r>
            <a:br>
              <a:rPr lang="de-DE" altLang="de-DE" b="1" noProof="0" smtClean="0"/>
            </a:br>
            <a:r>
              <a:rPr lang="de-DE" altLang="de-DE" noProof="0" smtClean="0"/>
              <a:t>Gemeinsamkeiten </a:t>
            </a:r>
            <a:r>
              <a:rPr lang="de-DE" altLang="de-DE" noProof="0" dirty="0" smtClean="0"/>
              <a:t>sollen explizit extrahiert und das Design vereinfacht werden</a:t>
            </a:r>
            <a:endParaRPr lang="de-DE" altLang="de-DE" i="1" noProof="0" dirty="0" smtClean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Employment</a:t>
            </a:r>
            <a:endParaRPr lang="de-DE" altLang="de-DE" sz="1600" b="0"/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smtClean="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ist ein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 smtClean="0">
                <a:solidFill>
                  <a:schemeClr val="bg1"/>
                </a:solidFill>
              </a:rPr>
              <a:t>, </a:t>
            </a:r>
            <a:r>
              <a:rPr lang="de-DE" sz="1600" u="sng" smtClean="0">
                <a:solidFill>
                  <a:schemeClr val="bg1"/>
                </a:solidFill>
              </a:rPr>
              <a:t>mit </a:t>
            </a:r>
            <a:r>
              <a:rPr lang="de-DE" sz="1600" smtClean="0">
                <a:solidFill>
                  <a:schemeClr val="bg1"/>
                </a:solidFill>
              </a:rPr>
              <a:t>einem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Schnittstellenvererbung</a:t>
            </a:r>
            <a:r>
              <a:rPr lang="de-DE" sz="2000" noProof="0" dirty="0" smtClean="0"/>
              <a:t>: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/>
              <a:t>Wenn die Oberklassen nur </a:t>
            </a:r>
            <a:r>
              <a:rPr lang="de-DE" sz="2000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 smtClean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Implementierungsvererbung</a:t>
            </a:r>
            <a:r>
              <a:rPr lang="de-DE" sz="2000" noProof="0" dirty="0" smtClean="0"/>
              <a:t>: </a:t>
            </a:r>
          </a:p>
          <a:p>
            <a:pPr marL="0" indent="0">
              <a:buNone/>
            </a:pPr>
            <a:r>
              <a:rPr lang="de-DE" sz="2000" noProof="0" dirty="0" smtClean="0"/>
              <a:t/>
            </a:r>
            <a:br>
              <a:rPr lang="de-DE" sz="2000" noProof="0" dirty="0" smtClean="0"/>
            </a:br>
            <a:r>
              <a:rPr lang="de-DE" sz="2000" noProof="0" dirty="0" smtClean="0"/>
              <a:t>Wird aber von mehreren Oberklassen wirklich </a:t>
            </a:r>
            <a:r>
              <a:rPr lang="de-DE" sz="2000" b="1" noProof="0" dirty="0" smtClean="0"/>
              <a:t>Implementierung</a:t>
            </a:r>
            <a:r>
              <a:rPr lang="de-DE" sz="2000" noProof="0" dirty="0" smtClean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</a:t>
            </a:r>
            <a:r>
              <a:rPr lang="de-DE" altLang="de-DE" smtClean="0"/>
              <a:t>C</a:t>
            </a:r>
            <a:br>
              <a:rPr lang="de-DE" altLang="de-DE" smtClean="0"/>
            </a:br>
            <a:r>
              <a:rPr lang="de-DE" altLang="de-DE" smtClean="0"/>
              <a:t/>
            </a:r>
            <a:br>
              <a:rPr lang="de-DE" altLang="de-DE" smtClean="0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 smtClean="0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Ziele des C-Teils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Die Eigenheiten von (Embedded) C </a:t>
            </a:r>
            <a:r>
              <a:rPr lang="de-DE" b="1" noProof="0" smtClean="0"/>
              <a:t>kennenlernen.</a:t>
            </a:r>
          </a:p>
          <a:p>
            <a:pPr marL="0" indent="0">
              <a:buNone/>
            </a:pPr>
            <a:endParaRPr lang="de-DE" b="1" noProof="0" dirty="0" smtClean="0"/>
          </a:p>
          <a:p>
            <a:r>
              <a:rPr lang="de-DE" b="1" noProof="0" dirty="0" smtClean="0"/>
              <a:t>Unterschiede zu C++</a:t>
            </a:r>
            <a:r>
              <a:rPr lang="de-DE" noProof="0" dirty="0" smtClean="0"/>
              <a:t>: Was macht C anders als </a:t>
            </a:r>
            <a:r>
              <a:rPr lang="de-DE" noProof="0" smtClean="0"/>
              <a:t>C++?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Bitoperationen</a:t>
            </a:r>
            <a:r>
              <a:rPr lang="de-DE" noProof="0" dirty="0" smtClean="0"/>
              <a:t>: Bits setzen, löschen, "kippen", "</a:t>
            </a:r>
            <a:r>
              <a:rPr lang="de-DE" noProof="0" smtClean="0"/>
              <a:t>verschieben" (auch für C++)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Peripherie ansteuern</a:t>
            </a:r>
            <a:r>
              <a:rPr lang="de-DE" noProof="0" dirty="0" smtClean="0"/>
              <a:t>: lesen/schreiben, 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I/O, </a:t>
            </a:r>
            <a:r>
              <a:rPr lang="de-DE" noProof="0" dirty="0" err="1" smtClean="0"/>
              <a:t>Polling</a:t>
            </a:r>
            <a:r>
              <a:rPr lang="de-DE" noProof="0" dirty="0" smtClean="0"/>
              <a:t>, volatile 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Unterschiede von C und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 dirty="0" smtClean="0"/>
              <a:t>C-</a:t>
            </a:r>
            <a:r>
              <a:rPr lang="de-DE" b="1" noProof="0" dirty="0" err="1" smtClean="0"/>
              <a:t>Standardbiblitothek</a:t>
            </a:r>
            <a:r>
              <a:rPr lang="de-DE" b="1" noProof="0" dirty="0" smtClean="0"/>
              <a:t> ist eingebettet in C++-Standardbibliothek </a:t>
            </a:r>
          </a:p>
          <a:p>
            <a:pPr lvl="1"/>
            <a:r>
              <a:rPr lang="de-DE" noProof="0" dirty="0" smtClean="0"/>
              <a:t>Relativ umfangreich (</a:t>
            </a:r>
            <a:r>
              <a:rPr lang="de-DE" noProof="0" dirty="0" err="1" smtClean="0"/>
              <a:t>Stringmanipulation</a:t>
            </a:r>
            <a:r>
              <a:rPr lang="de-DE" noProof="0" dirty="0" smtClean="0"/>
              <a:t>, </a:t>
            </a:r>
            <a:r>
              <a:rPr lang="de-DE" noProof="0" dirty="0" err="1" smtClean="0"/>
              <a:t>printf</a:t>
            </a:r>
            <a:r>
              <a:rPr lang="de-DE" noProof="0" dirty="0" smtClean="0"/>
              <a:t>,…)</a:t>
            </a:r>
          </a:p>
          <a:p>
            <a:pPr lvl="1"/>
            <a:r>
              <a:rPr lang="de-DE" noProof="0" dirty="0" smtClean="0"/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 smtClean="0"/>
              <a:t> oder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Limitierungen</a:t>
            </a:r>
          </a:p>
          <a:p>
            <a:pPr lvl="1" defTabSz="747713"/>
            <a:r>
              <a:rPr lang="de-DE" noProof="0" dirty="0" smtClean="0"/>
              <a:t>Keine Objektorientierung (Vererbung, Klassen,…) </a:t>
            </a:r>
            <a:r>
              <a:rPr lang="de-DE" noProof="0" dirty="0" smtClean="0">
                <a:sym typeface="Wingdings" panose="05000000000000000000" pitchFamily="2" charset="2"/>
              </a:rPr>
              <a:t> Nur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 smtClean="0"/>
              <a:t>Keine </a:t>
            </a:r>
            <a:r>
              <a:rPr lang="de-DE" noProof="0" smtClean="0"/>
              <a:t>Namensräume 	</a:t>
            </a:r>
            <a:r>
              <a:rPr lang="de-DE" noProof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Sichtbarkeit über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String-Klasse 	</a:t>
            </a:r>
            <a:r>
              <a:rPr lang="de-DE" noProof="0" smtClean="0">
                <a:sym typeface="Wingdings" panose="05000000000000000000" pitchFamily="2" charset="2"/>
              </a:rPr>
              <a:t></a:t>
            </a:r>
            <a:r>
              <a:rPr lang="de-DE" noProof="0" smtClean="0"/>
              <a:t> </a:t>
            </a:r>
            <a:r>
              <a:rPr lang="de-DE" noProof="0" dirty="0" smtClean="0"/>
              <a:t>nur nullterminierte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-Arrays (vgl. Parameterübergabe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 smtClean="0"/>
              <a:t>)</a:t>
            </a:r>
          </a:p>
          <a:p>
            <a:pPr lvl="1" defTabSz="747713"/>
            <a:r>
              <a:rPr lang="de-DE" noProof="0" smtClean="0"/>
              <a:t>Keine Templates 	</a:t>
            </a:r>
            <a:r>
              <a:rPr lang="de-DE" noProof="0" smtClean="0">
                <a:sym typeface="Wingdings" panose="05000000000000000000" pitchFamily="2" charset="2"/>
              </a:rPr>
              <a:t> Ausweichen über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smtClean="0"/>
              <a:t>Keine Referenzen 	</a:t>
            </a:r>
            <a:r>
              <a:rPr lang="de-DE" noProof="0" smtClean="0">
                <a:sym typeface="Wingdings" panose="05000000000000000000" pitchFamily="2" charset="2"/>
              </a:rPr>
              <a:t> nur Pointer und Werte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Exceptions 	</a:t>
            </a:r>
            <a:r>
              <a:rPr lang="de-DE" noProof="0" smtClean="0">
                <a:sym typeface="Wingdings" panose="05000000000000000000" pitchFamily="2" charset="2"/>
              </a:rPr>
              <a:t> Error Codes (int)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Unterschiede</a:t>
            </a:r>
          </a:p>
          <a:p>
            <a:pPr lvl="1"/>
            <a:r>
              <a:rPr lang="de-DE" b="1" noProof="0" dirty="0" smtClean="0"/>
              <a:t>Konstanten</a:t>
            </a:r>
            <a:r>
              <a:rPr lang="de-DE" noProof="0" dirty="0" smtClean="0"/>
              <a:t> wurden </a:t>
            </a:r>
            <a:r>
              <a:rPr lang="de-DE" b="1" noProof="0" dirty="0" smtClean="0"/>
              <a:t>früher</a:t>
            </a:r>
            <a:r>
              <a:rPr lang="de-DE" noProof="0" dirty="0" smtClean="0"/>
              <a:t> mittels Präprozessor-Direktiven abgelegt</a:t>
            </a:r>
          </a:p>
          <a:p>
            <a:pPr lvl="2"/>
            <a:r>
              <a:rPr lang="de-DE" noProof="0" dirty="0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 smtClean="0"/>
              <a:t> – gleiche Benennungskonvention ist kein Zufall.</a:t>
            </a:r>
          </a:p>
          <a:p>
            <a:pPr lvl="1"/>
            <a:r>
              <a:rPr lang="de-DE" b="1" noProof="0" dirty="0" smtClean="0"/>
              <a:t>Leere Parameterliste</a:t>
            </a:r>
            <a:r>
              <a:rPr lang="de-DE" noProof="0" dirty="0" smtClean="0"/>
              <a:t>: "</a:t>
            </a:r>
            <a:r>
              <a:rPr lang="de-DE" noProof="0" dirty="0" err="1" smtClean="0"/>
              <a:t>don't</a:t>
            </a:r>
            <a:r>
              <a:rPr lang="de-DE" noProof="0" dirty="0" smtClean="0"/>
              <a:t> care"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 smtClean="0">
                <a:sym typeface="Wingdings" panose="05000000000000000000" pitchFamily="2" charset="2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 smtClean="0">
                <a:sym typeface="Wingdings" panose="05000000000000000000" pitchFamily="2" charset="2"/>
              </a:rPr>
              <a:t> 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Konventionen</a:t>
            </a:r>
            <a:r>
              <a:rPr lang="de-DE" noProof="0" dirty="0" smtClean="0"/>
              <a:t> für Dateiendungen: .c/.h statt .</a:t>
            </a:r>
            <a:r>
              <a:rPr lang="de-DE" noProof="0" dirty="0" err="1" smtClean="0"/>
              <a:t>cpp</a:t>
            </a:r>
            <a:r>
              <a:rPr lang="de-DE" noProof="0" dirty="0" smtClean="0"/>
              <a:t>/.</a:t>
            </a:r>
            <a:r>
              <a:rPr lang="de-DE" noProof="0" dirty="0" err="1" smtClean="0"/>
              <a:t>hpp</a:t>
            </a:r>
            <a:endParaRPr lang="de-DE" noProof="0" dirty="0" smtClean="0"/>
          </a:p>
          <a:p>
            <a:pPr lvl="1"/>
            <a:r>
              <a:rPr lang="de-DE" b="1" noProof="0" dirty="0" smtClean="0"/>
              <a:t>Speicherverwaltung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 smtClean="0"/>
              <a:t> statt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Bits und Bytes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 smtClean="0"/>
              <a:t>In Embedded C wird oft </a:t>
            </a:r>
            <a:r>
              <a:rPr lang="de-DE" b="1" noProof="0" dirty="0" smtClean="0"/>
              <a:t>auf einzelnen Bits von (ganzzahligen) </a:t>
            </a:r>
            <a:r>
              <a:rPr lang="de-DE" b="1" noProof="0" smtClean="0"/>
              <a:t>Variablen </a:t>
            </a:r>
            <a:r>
              <a:rPr lang="de-DE" noProof="0" smtClean="0"/>
              <a:t>operiert (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smtClean="0"/>
              <a:t>)</a:t>
            </a:r>
            <a:endParaRPr lang="de-DE" noProof="0" dirty="0" smtClean="0"/>
          </a:p>
          <a:p>
            <a:endParaRPr lang="de-DE" noProof="0" dirty="0" smtClean="0"/>
          </a:p>
          <a:p>
            <a:r>
              <a:rPr lang="de-DE" b="1" noProof="0" dirty="0" err="1" smtClean="0"/>
              <a:t>Basistyp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 smtClean="0"/>
              <a:t>Byte</a:t>
            </a:r>
            <a:endParaRPr lang="de-DE" noProof="0" dirty="0" smtClean="0"/>
          </a:p>
          <a:p>
            <a:pPr lvl="1"/>
            <a:r>
              <a:rPr lang="de-DE" noProof="0" dirty="0" smtClean="0"/>
              <a:t>Plattformunabhängig!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Hexadezimalnotation in C/C++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/>
              <a:t>Aufteilung in zwei Halb-Bytes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 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/>
                <a:gridCol w="990110"/>
                <a:gridCol w="990110"/>
                <a:gridCol w="990110"/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C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F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1111</a:t>
                      </a:r>
                      <a:endParaRPr lang="en-US" sz="14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Überblick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 smtClean="0"/>
              <a:t>Bitoperationen sind nur für </a:t>
            </a:r>
            <a:r>
              <a:rPr lang="de-DE" b="1" noProof="0" dirty="0" smtClean="0"/>
              <a:t>ganzzahlige Datentypen </a:t>
            </a:r>
            <a:r>
              <a:rPr lang="de-DE" noProof="0" dirty="0" smtClean="0"/>
              <a:t>definiert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"</a:t>
            </a:r>
            <a:r>
              <a:rPr lang="de-DE" b="1" noProof="0" dirty="0" err="1" smtClean="0"/>
              <a:t>outplace</a:t>
            </a:r>
            <a:r>
              <a:rPr lang="de-DE" b="1" noProof="0" dirty="0" smtClean="0"/>
              <a:t>"- </a:t>
            </a:r>
            <a:r>
              <a:rPr lang="de-DE" noProof="0" dirty="0" smtClean="0"/>
              <a:t>und </a:t>
            </a:r>
            <a:r>
              <a:rPr lang="de-DE" b="1" noProof="0" dirty="0" smtClean="0"/>
              <a:t>"</a:t>
            </a:r>
            <a:r>
              <a:rPr lang="de-DE" b="1" noProof="0" dirty="0" err="1" smtClean="0"/>
              <a:t>inplace</a:t>
            </a:r>
            <a:r>
              <a:rPr lang="de-DE" b="1" noProof="0" dirty="0" smtClean="0"/>
              <a:t>"-</a:t>
            </a:r>
            <a:r>
              <a:rPr lang="de-DE" noProof="0" dirty="0" smtClean="0"/>
              <a:t>Variante (z.B.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Logische Operatoren </a:t>
            </a:r>
            <a:r>
              <a:rPr lang="de-DE" noProof="0" dirty="0" smtClean="0"/>
              <a:t>(||, &amp;&amp;, !) </a:t>
            </a:r>
            <a:r>
              <a:rPr lang="de-DE" noProof="0" dirty="0" smtClean="0">
                <a:sym typeface="Wingdings" panose="05000000000000000000" pitchFamily="2" charset="2"/>
              </a:rPr>
              <a:t>behandeln </a:t>
            </a:r>
            <a:r>
              <a:rPr lang="de-DE" b="1" noProof="0" dirty="0" smtClean="0">
                <a:sym typeface="Wingdings" panose="05000000000000000000" pitchFamily="2" charset="2"/>
              </a:rPr>
              <a:t>ganzen Wert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 smtClean="0">
                <a:hlinkClick r:id="rId3"/>
              </a:rPr>
              <a:t>http://openbook.rheinwerk-verlag.de/c_von_a_bis_z/006_c_operatoren_005.htm</a:t>
            </a:r>
            <a:r>
              <a:rPr lang="en-US" sz="1050" smtClean="0"/>
              <a:t> </a:t>
            </a:r>
            <a:endParaRPr lang="en-US" sz="105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/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/>
                <a:gridCol w="1124777"/>
                <a:gridCol w="4244170"/>
                <a:gridCol w="238269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Symbol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Beschreibung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Beispiel</a:t>
                      </a:r>
                      <a:r>
                        <a:rPr lang="en-US" b="0" smtClean="0"/>
                        <a:t/>
                      </a:r>
                      <a:br>
                        <a:rPr lang="en-US" b="0" smtClean="0"/>
                      </a:br>
                      <a:r>
                        <a:rPr lang="en-US" sz="1400" b="0" smtClean="0"/>
                        <a:t>(mit</a:t>
                      </a:r>
                      <a:r>
                        <a:rPr lang="en-US" sz="1400" b="0" baseline="0" smtClean="0"/>
                        <a:t> unsigned</a:t>
                      </a:r>
                      <a:r>
                        <a:rPr lang="en-US" sz="1400" b="0" smtClean="0"/>
                        <a:t> Halbbytes)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AND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&amp;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Und (Logisch: &amp;&amp;)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&amp; 101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|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</a:t>
                      </a:r>
                      <a:r>
                        <a:rPr lang="en-US" baseline="0" smtClean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XOR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^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</a:t>
                      </a:r>
                      <a:r>
                        <a:rPr lang="en-US" baseline="0" smtClean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1011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0011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NOT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 Negation (Logisch: !)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0111</a:t>
                      </a:r>
                      <a:r>
                        <a:rPr lang="en-US" baseline="-25000" smtClean="0"/>
                        <a:t>2</a:t>
                      </a:r>
                      <a:endParaRPr lang="en-US" baseline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Right</a:t>
                      </a:r>
                      <a:r>
                        <a:rPr lang="en-US" baseline="0" smtClean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&gt;&gt;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</a:t>
                      </a:r>
                      <a:r>
                        <a:rPr lang="en-US" baseline="0" smtClean="0"/>
                        <a:t> rechts</a:t>
                      </a:r>
                      <a:br>
                        <a:rPr lang="en-US" baseline="0" smtClean="0"/>
                      </a:br>
                      <a:r>
                        <a:rPr lang="en-US" baseline="0" smtClean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0100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&gt;&gt; 2 = 0001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Left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&lt;&lt;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 links</a:t>
                      </a:r>
                      <a:br>
                        <a:rPr lang="en-US" smtClean="0"/>
                      </a:br>
                      <a:r>
                        <a:rPr lang="en-US" baseline="0" smtClean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0001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&lt;&lt; 3 = 1000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</a:t>
            </a:r>
            <a:r>
              <a:rPr lang="de-DE" noProof="0" smtClean="0"/>
              <a:t>– Bytes </a:t>
            </a:r>
            <a:r>
              <a:rPr lang="de-DE" noProof="0" dirty="0" smtClean="0"/>
              <a:t>manipulieren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b = 0x10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11000000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00000001</a:t>
            </a:r>
          </a:p>
          <a:p>
            <a:pPr algn="l" defTabSz="628650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Rechnen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Positive Zahlen</a:t>
            </a:r>
          </a:p>
          <a:p>
            <a:pPr lvl="1"/>
            <a:r>
              <a:rPr lang="de-DE" b="1" noProof="0" dirty="0" err="1" smtClean="0"/>
              <a:t>Left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Multiplikation mit 2</a:t>
            </a:r>
          </a:p>
          <a:p>
            <a:pPr lvl="1"/>
            <a:r>
              <a:rPr lang="de-DE" b="1" noProof="0" dirty="0" err="1" smtClean="0"/>
              <a:t>Right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Division durch 2</a:t>
            </a:r>
          </a:p>
          <a:p>
            <a:r>
              <a:rPr lang="de-DE" noProof="0" dirty="0" smtClean="0"/>
              <a:t>Verhalten bei </a:t>
            </a:r>
            <a:r>
              <a:rPr lang="de-DE" b="1" noProof="0" dirty="0" smtClean="0"/>
              <a:t>negativen Zahlen</a:t>
            </a:r>
            <a:r>
              <a:rPr lang="de-DE" noProof="0" dirty="0" smtClean="0"/>
              <a:t> abhängig von Zahlendarstellung </a:t>
            </a:r>
            <a:br>
              <a:rPr lang="de-DE" noProof="0" dirty="0" smtClean="0"/>
            </a:br>
            <a:r>
              <a:rPr lang="de-DE" noProof="0" dirty="0" smtClean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(=  1 div 2)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(= 17 div 4)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 smtClean="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cpp.sh/75wgv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</a:rPr>
              <a:t>Übrigens: Undefined Behavior </a:t>
            </a:r>
            <a:r>
              <a:rPr lang="de-DE" sz="1400" smtClean="0">
                <a:solidFill>
                  <a:schemeClr val="bg1"/>
                </a:solidFill>
              </a:rPr>
              <a:t>falls Shift-Weite negativ</a:t>
            </a:r>
            <a:endParaRPr lang="de-DE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Ganzzahlliterale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Neben </a:t>
            </a:r>
            <a:r>
              <a:rPr lang="en-US" b="1" smtClean="0"/>
              <a:t>rein dezimalen Ganzzahl</a:t>
            </a:r>
            <a:r>
              <a:rPr lang="de-DE" b="1" smtClean="0"/>
              <a:t>literalen </a:t>
            </a:r>
            <a:r>
              <a:rPr lang="de-DE" smtClean="0"/>
              <a:t>(z.B. 125) gibt es weitere Möglichkeiten, Ganzzahlliterale anzugeben</a:t>
            </a:r>
          </a:p>
          <a:p>
            <a:r>
              <a:rPr lang="de-DE" b="1" smtClean="0"/>
              <a:t>Suffixe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</a:t>
            </a:r>
            <a:r>
              <a:rPr lang="de-DE" smtClean="0"/>
              <a:t> stellt sicher, dass das Literal als </a:t>
            </a:r>
            <a:r>
              <a:rPr lang="de-DE" b="1" smtClean="0"/>
              <a:t>vorzeichenlos</a:t>
            </a:r>
            <a:r>
              <a:rPr lang="de-DE" smtClean="0"/>
              <a:t> interpretiert wird (z.B. 255u)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r>
              <a:rPr lang="de-DE" smtClean="0"/>
              <a:t/>
            </a:r>
            <a:br>
              <a:rPr lang="de-DE" smtClean="0"/>
            </a:br>
            <a:r>
              <a:rPr lang="de-DE" smtClean="0"/>
              <a:t>(</a:t>
            </a:r>
            <a:r>
              <a:rPr lang="de-DE"/>
              <a:t>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smtClean="0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smtClean="0"/>
              <a:t>.</a:t>
            </a:r>
          </a:p>
          <a:p>
            <a:r>
              <a:rPr lang="de-DE" b="1" smtClean="0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smtClean="0"/>
              <a:t>)</a:t>
            </a:r>
            <a:endParaRPr lang="de-DE"/>
          </a:p>
          <a:p>
            <a:pPr lvl="1"/>
            <a:r>
              <a:rPr lang="de-DE" smtClean="0"/>
              <a:t>Kombinationen beider Suffixe sind möglich.</a:t>
            </a:r>
          </a:p>
          <a:p>
            <a:r>
              <a:rPr lang="de-DE" b="1" smtClean="0"/>
              <a:t>Präfixe</a:t>
            </a:r>
            <a:endParaRPr lang="de-DE" smtClean="0"/>
          </a:p>
          <a:p>
            <a:pPr lvl="1"/>
            <a:r>
              <a:rPr lang="de-DE" b="1" smtClean="0"/>
              <a:t>Oktaldarstellung</a:t>
            </a:r>
            <a:r>
              <a:rPr lang="de-DE" smtClean="0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smtClean="0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smtClean="0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möglich.</a:t>
            </a:r>
          </a:p>
          <a:p>
            <a:pPr lvl="1"/>
            <a:r>
              <a:rPr lang="de-DE" b="1" smtClean="0"/>
              <a:t>(Seit C++14) Binärdarstellung</a:t>
            </a:r>
            <a:r>
              <a:rPr lang="de-DE" smtClean="0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smtClean="0"/>
              <a:t> bewirkt Interpretation als Binärliteral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smtClean="0"/>
              <a:t>) </a:t>
            </a:r>
            <a:r>
              <a:rPr lang="de-DE"/>
              <a:t>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</a:t>
            </a:r>
            <a:r>
              <a:rPr lang="de-DE" smtClean="0"/>
              <a:t>.</a:t>
            </a:r>
          </a:p>
          <a:p>
            <a:r>
              <a:rPr lang="de-DE" smtClean="0"/>
              <a:t>N.B. Seit C++11 kann man </a:t>
            </a:r>
            <a:r>
              <a:rPr lang="de-DE" b="1" smtClean="0"/>
              <a:t>eigene Literaltypen</a:t>
            </a:r>
            <a:r>
              <a:rPr lang="de-DE" smtClean="0"/>
              <a:t> definieren ("user literals").</a:t>
            </a:r>
            <a:endParaRPr lang="de-DE"/>
          </a:p>
          <a:p>
            <a:pPr lvl="1"/>
            <a:endParaRPr lang="en-US" b="1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</a:t>
            </a:r>
            <a:r>
              <a:rPr lang="en-US" sz="1100" smtClean="0">
                <a:hlinkClick r:id="rId3"/>
              </a:rPr>
              <a:t>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en.cppreference.com/w/cpp/language/user_literal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1206543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Online C++-Referenzen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Erläuterung von </a:t>
            </a:r>
            <a:r>
              <a:rPr lang="de-DE" b="1" dirty="0" smtClean="0"/>
              <a:t>Best Practices </a:t>
            </a:r>
            <a:r>
              <a:rPr lang="de-DE" dirty="0" smtClean="0"/>
              <a:t>und </a:t>
            </a:r>
            <a:r>
              <a:rPr lang="de-DE" b="1" dirty="0" smtClean="0"/>
              <a:t>Programmierkonzepten </a:t>
            </a:r>
            <a:r>
              <a:rPr lang="de-DE" dirty="0" smtClean="0"/>
              <a:t>für C++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</a:t>
            </a:r>
          </a:p>
          <a:p>
            <a:endParaRPr lang="en-US" sz="1400" smtClean="0"/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 smtClean="0"/>
              <a:t>Wie greife ich auf die Peripherie eines Prozessors zu?</a:t>
            </a:r>
            <a:br>
              <a:rPr lang="de-DE" b="1" noProof="0" dirty="0" smtClean="0"/>
            </a:br>
            <a:endParaRPr lang="de-DE" b="1" noProof="0" dirty="0" smtClean="0"/>
          </a:p>
          <a:p>
            <a:r>
              <a:rPr lang="de-DE" b="1" noProof="0" dirty="0" smtClean="0"/>
              <a:t>Port-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</a:p>
          <a:p>
            <a:pPr lvl="1"/>
            <a:r>
              <a:rPr lang="de-DE" noProof="0" dirty="0" smtClean="0"/>
              <a:t>Der Prozessor besitzt spezielle Befehle und einen eigenen Adressraum, um auf Peripherie zuzugreifen.</a:t>
            </a:r>
          </a:p>
          <a:p>
            <a:pPr lvl="1"/>
            <a:r>
              <a:rPr lang="de-DE" noProof="0" dirty="0" smtClean="0"/>
              <a:t>(+) </a:t>
            </a:r>
            <a:r>
              <a:rPr lang="de-DE" noProof="0" smtClean="0"/>
              <a:t>Vollständiger Adressraum für </a:t>
            </a:r>
            <a:r>
              <a:rPr lang="de-DE" noProof="0" dirty="0" smtClean="0"/>
              <a:t>Applikation verfügbar</a:t>
            </a:r>
          </a:p>
          <a:p>
            <a:pPr lvl="1"/>
            <a:r>
              <a:rPr lang="de-DE" noProof="0" dirty="0" smtClean="0"/>
              <a:t>(-) Größerer Befehlssatz (Software, Hardware, Lernkurve)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b="1" noProof="0" dirty="0" smtClean="0"/>
              <a:t>Memory-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  <a:endParaRPr lang="de-DE" noProof="0" dirty="0" smtClean="0"/>
          </a:p>
          <a:p>
            <a:pPr lvl="1"/>
            <a:r>
              <a:rPr lang="de-DE" noProof="0" dirty="0" smtClean="0"/>
              <a:t>Ein Teil des Arbeitsspeichers ist "virtuell" für die Peripherie reserviert. </a:t>
            </a:r>
          </a:p>
          <a:p>
            <a:pPr lvl="1"/>
            <a:r>
              <a:rPr lang="de-DE" noProof="0" dirty="0" smtClean="0"/>
              <a:t>(+) Einheitlicher Zugriff auf "normalen" Speicher und Peripherie-Daten</a:t>
            </a:r>
          </a:p>
          <a:p>
            <a:pPr lvl="1"/>
            <a:r>
              <a:rPr lang="de-DE" noProof="0" dirty="0" smtClean="0"/>
              <a:t>(-) Verlust eines Teils </a:t>
            </a:r>
            <a:r>
              <a:rPr lang="de-DE" noProof="0" smtClean="0"/>
              <a:t>des Adressraums</a:t>
            </a:r>
            <a:endParaRPr lang="de-DE" noProof="0" dirty="0" smtClean="0"/>
          </a:p>
          <a:p>
            <a:pPr lvl="1"/>
            <a:r>
              <a:rPr lang="de-DE" b="1" noProof="0" dirty="0" smtClean="0"/>
              <a:t>Variablen, die auf den </a:t>
            </a:r>
            <a:r>
              <a:rPr lang="de-DE" b="1" noProof="0" dirty="0" err="1" smtClean="0"/>
              <a:t>gemappten</a:t>
            </a:r>
            <a:r>
              <a:rPr lang="de-DE" b="1" noProof="0" dirty="0" smtClean="0"/>
              <a:t> Adressraum zugreifen, müssen 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 smtClean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</a:t>
              </a:r>
              <a:endParaRPr lang="en-US"/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I/O</a:t>
            </a:r>
            <a:endParaRPr lang="en-US"/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 + I/O</a:t>
              </a:r>
              <a:endParaRPr lang="en-US"/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 &amp;</a:t>
            </a:r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loadIO &amp;</a:t>
            </a:r>
          </a:p>
          <a:p>
            <a:r>
              <a:rPr lang="en-US" sz="1400" smtClean="0"/>
              <a:t>storeIO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465191" cy="4752999"/>
          </a:xfrm>
        </p:spPr>
        <p:txBody>
          <a:bodyPr/>
          <a:lstStyle/>
          <a:p>
            <a:r>
              <a:rPr lang="de-DE" b="1" noProof="0" dirty="0" smtClean="0"/>
              <a:t>Beispiel</a:t>
            </a:r>
            <a:r>
              <a:rPr lang="de-DE" noProof="0" dirty="0" smtClean="0"/>
              <a:t>:</a:t>
            </a:r>
          </a:p>
          <a:p>
            <a:pPr lvl="1"/>
            <a:r>
              <a:rPr lang="de-DE" noProof="0" dirty="0" smtClean="0"/>
              <a:t>Zwei Threads kommunizieren über die 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.</a:t>
            </a:r>
          </a:p>
          <a:p>
            <a:pPr lvl="1"/>
            <a:r>
              <a:rPr lang="de-DE" noProof="0" dirty="0" smtClean="0"/>
              <a:t>Der </a:t>
            </a:r>
            <a:r>
              <a:rPr lang="de-DE" b="1" noProof="0" dirty="0" smtClean="0"/>
              <a:t>Empfänger-Thread wartet </a:t>
            </a:r>
            <a:r>
              <a:rPr lang="de-DE" noProof="0" dirty="0" smtClean="0"/>
              <a:t>mit einer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darauf, dass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sich ändert ("</a:t>
            </a:r>
            <a:r>
              <a:rPr lang="de-DE" b="1" noProof="0" dirty="0" err="1" smtClean="0"/>
              <a:t>Busy</a:t>
            </a:r>
            <a:r>
              <a:rPr lang="de-DE" b="1" noProof="0" dirty="0" smtClean="0"/>
              <a:t> </a:t>
            </a:r>
            <a:r>
              <a:rPr lang="de-DE" b="1" noProof="0" smtClean="0"/>
              <a:t>Waiting</a:t>
            </a:r>
            <a:r>
              <a:rPr lang="de-DE" noProof="0" smtClean="0"/>
              <a:t>").</a:t>
            </a:r>
          </a:p>
          <a:p>
            <a:pPr lvl="1"/>
            <a:endParaRPr lang="de-DE" noProof="0" dirty="0" smtClean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 dirty="0" smtClean="0"/>
              <a:t>Es ist </a:t>
            </a:r>
            <a:r>
              <a:rPr lang="de-DE" i="1" noProof="0" dirty="0" smtClean="0"/>
              <a:t>möglich</a:t>
            </a:r>
            <a:r>
              <a:rPr lang="de-DE" noProof="0" dirty="0" smtClean="0"/>
              <a:t>, dass der Compiler die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zu einer Endlosschleife macht, da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innerhalb von </a:t>
            </a:r>
            <a:r>
              <a:rPr lang="de-DE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receiverThread</a:t>
            </a:r>
            <a:r>
              <a:rPr lang="de-DE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nicht mehr verändert wird :</a:t>
            </a:r>
            <a:br>
              <a:rPr lang="de-DE" noProof="0" dirty="0" smtClean="0"/>
            </a:b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de-DE" sz="1800" noProof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800" noProof="0" dirty="0" smtClean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lvl="1"/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427984" cy="4697570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Mithilfe des Schlüsselworts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deklariert man </a:t>
            </a:r>
            <a:br>
              <a:rPr lang="de-DE" noProof="0" dirty="0" smtClean="0"/>
            </a:br>
            <a:r>
              <a:rPr lang="de-DE" noProof="0" dirty="0" smtClean="0"/>
              <a:t>Variablen, </a:t>
            </a:r>
            <a:r>
              <a:rPr lang="de-DE" b="1" noProof="0" dirty="0" smtClean="0"/>
              <a:t>deren Wert sich jederzeit unerwartet</a:t>
            </a:r>
            <a:br>
              <a:rPr lang="de-DE" b="1" noProof="0" dirty="0" smtClean="0"/>
            </a:br>
            <a:r>
              <a:rPr lang="de-DE" b="1" noProof="0" dirty="0" smtClean="0"/>
              <a:t>(aus Compiler-Sicht) ändern kann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Syntax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Der Wert von i kann sich ändern</a:t>
            </a:r>
            <a:endParaRPr lang="de-DE" noProof="0" dirty="0" smtClean="0"/>
          </a:p>
          <a:p>
            <a:pPr lvl="2"/>
            <a:r>
              <a:rPr lang="de-DE" noProof="0" dirty="0" smtClean="0"/>
              <a:t>(äquivalent zu)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Die gespeicherte Adresse kann sich ändern.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 	</a:t>
            </a:r>
            <a:r>
              <a:rPr lang="de-DE" noProof="0" dirty="0" smtClean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Einsatzgebiete</a:t>
            </a:r>
          </a:p>
          <a:p>
            <a:pPr lvl="1"/>
            <a:r>
              <a:rPr lang="de-DE" noProof="0" dirty="0" smtClean="0"/>
              <a:t>Manipulation von geteilten Variablen durch mehrere Threads (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noProof="0" dirty="0" smtClean="0"/>
              <a:t> Motivation)</a:t>
            </a:r>
          </a:p>
          <a:p>
            <a:pPr lvl="1"/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(</a:t>
            </a:r>
            <a:r>
              <a:rPr lang="de-DE" noProof="0" dirty="0" smtClean="0">
                <a:sym typeface="Wingdings" panose="05000000000000000000" pitchFamily="2" charset="2"/>
              </a:rPr>
              <a:t> später)</a:t>
            </a:r>
            <a:endParaRPr lang="de-DE" noProof="0" dirty="0" smtClean="0"/>
          </a:p>
          <a:p>
            <a:pPr lvl="1"/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</a:rPr>
              <a:t>Manipulation von globalen Variablen durch Interrupt Service Routinen (</a:t>
            </a:r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nicht in diesem Praktikum)</a:t>
            </a:r>
            <a:endParaRPr lang="de-DE" noProof="0" dirty="0" smtClean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barrgroup.com/Embedded-Systems/How-To/C-Volatile-Keyword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auto">
          <a:xfrm>
            <a:off x="4432176" y="2089423"/>
            <a:ext cx="2088232" cy="36004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Korrektes Beispiel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4321174" cy="4968875"/>
          </a:xfrm>
        </p:spPr>
        <p:txBody>
          <a:bodyPr/>
          <a:lstStyle/>
          <a:p>
            <a:r>
              <a:rPr lang="de-DE" b="1" noProof="0" dirty="0" smtClean="0"/>
              <a:t>Lösung: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noProof="0" dirty="0" smtClean="0"/>
              <a:t> als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de-DE" noProof="0" dirty="0" smtClean="0"/>
              <a:t> deklarieren.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4427984" y="1539528"/>
            <a:ext cx="4420295" cy="4858444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 int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5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Experimentierboard - Eckdaten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10000"/>
          </a:bodyPr>
          <a:lstStyle/>
          <a:p>
            <a:r>
              <a:rPr lang="de-DE" b="1" noProof="0" dirty="0" smtClean="0"/>
              <a:t>Evaluationsboard FM4-176L-S6E2CC-ETH</a:t>
            </a:r>
          </a:p>
          <a:p>
            <a:pPr lvl="1"/>
            <a:r>
              <a:rPr lang="de-DE" noProof="0" dirty="0" smtClean="0"/>
              <a:t>200MHz ARM® Cortex®-M4 von </a:t>
            </a:r>
            <a:r>
              <a:rPr lang="de-DE" noProof="0" dirty="0" err="1" smtClean="0"/>
              <a:t>Cypress</a:t>
            </a:r>
            <a:endParaRPr lang="de-DE" noProof="0" dirty="0" smtClean="0"/>
          </a:p>
          <a:p>
            <a:pPr lvl="1"/>
            <a:r>
              <a:rPr lang="de-DE" noProof="0" dirty="0" smtClean="0"/>
              <a:t>2MB Flash, 256KB SRAM, 190 GPIOs</a:t>
            </a:r>
          </a:p>
          <a:p>
            <a:pPr lvl="1"/>
            <a:r>
              <a:rPr lang="de-DE" noProof="0" dirty="0" smtClean="0"/>
              <a:t>Schnittstellen: Ethernet, USB </a:t>
            </a:r>
            <a:r>
              <a:rPr lang="de-DE" noProof="0" dirty="0" err="1" smtClean="0"/>
              <a:t>host+device</a:t>
            </a:r>
            <a:r>
              <a:rPr lang="de-DE" noProof="0" dirty="0" smtClean="0"/>
              <a:t>,</a:t>
            </a:r>
            <a:br>
              <a:rPr lang="de-DE" noProof="0" dirty="0" smtClean="0"/>
            </a:br>
            <a:r>
              <a:rPr lang="de-DE" noProof="0" dirty="0" smtClean="0"/>
              <a:t>CAN, LIN, SPI, I2S, I2C, UART, Taster,</a:t>
            </a:r>
            <a:br>
              <a:rPr lang="de-DE" noProof="0" dirty="0" smtClean="0"/>
            </a:br>
            <a:r>
              <a:rPr lang="de-DE" noProof="0" dirty="0" smtClean="0"/>
              <a:t>digital und analog, JTAG-Debugging</a:t>
            </a:r>
          </a:p>
          <a:p>
            <a:pPr lvl="1"/>
            <a:r>
              <a:rPr lang="de-DE" noProof="0" dirty="0" err="1" smtClean="0"/>
              <a:t>Arduino</a:t>
            </a:r>
            <a:r>
              <a:rPr lang="de-DE" noProof="0" dirty="0" smtClean="0"/>
              <a:t>-Uno-kompatibel</a:t>
            </a:r>
          </a:p>
          <a:p>
            <a:pPr lvl="1"/>
            <a:r>
              <a:rPr lang="de-DE" noProof="0" dirty="0" smtClean="0"/>
              <a:t>Sensoren: Beschleunigung, Licht</a:t>
            </a:r>
          </a:p>
          <a:p>
            <a:r>
              <a:rPr lang="de-DE" b="1" noProof="0" dirty="0" err="1" smtClean="0"/>
              <a:t>Touchdisplay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Adafruit</a:t>
            </a:r>
            <a:r>
              <a:rPr lang="de-DE" b="1" noProof="0" dirty="0" smtClean="0"/>
              <a:t> HXD8357D</a:t>
            </a:r>
          </a:p>
          <a:p>
            <a:pPr lvl="1"/>
            <a:r>
              <a:rPr lang="de-DE" noProof="0" dirty="0" smtClean="0"/>
              <a:t>3.5'', 320x480px </a:t>
            </a:r>
          </a:p>
          <a:p>
            <a:pPr lvl="1"/>
            <a:r>
              <a:rPr lang="de-DE" noProof="0" dirty="0" err="1" smtClean="0"/>
              <a:t>Resistives</a:t>
            </a:r>
            <a:r>
              <a:rPr lang="de-DE" noProof="0" dirty="0" smtClean="0"/>
              <a:t> Touch</a:t>
            </a:r>
          </a:p>
          <a:p>
            <a:pPr lvl="1"/>
            <a:r>
              <a:rPr lang="de-DE" noProof="0" dirty="0" smtClean="0"/>
              <a:t>SD-Kartenleser</a:t>
            </a:r>
          </a:p>
          <a:p>
            <a:r>
              <a:rPr lang="de-DE" b="1" noProof="0" dirty="0" smtClean="0"/>
              <a:t>2-Achsen Analog-Joystick</a:t>
            </a:r>
          </a:p>
          <a:p>
            <a:pPr lvl="1"/>
            <a:r>
              <a:rPr lang="de-DE" noProof="0" dirty="0" smtClean="0"/>
              <a:t>X,Y und Drucktaster</a:t>
            </a:r>
          </a:p>
          <a:p>
            <a:pPr lvl="1"/>
            <a:r>
              <a:rPr lang="de-DE" noProof="0" dirty="0" smtClean="0"/>
              <a:t>PS2 Look-and-</a:t>
            </a:r>
            <a:r>
              <a:rPr lang="de-DE" noProof="0" dirty="0" err="1" smtClean="0"/>
              <a:t>Feel</a:t>
            </a:r>
            <a:endParaRPr lang="de-DE" noProof="0" dirty="0" smtClean="0"/>
          </a:p>
          <a:p>
            <a:r>
              <a:rPr lang="de-DE" b="1" noProof="0" dirty="0" err="1" smtClean="0"/>
              <a:t>Breadboard</a:t>
            </a:r>
            <a:endParaRPr lang="de-DE" b="1" noProof="0" dirty="0" smtClean="0"/>
          </a:p>
          <a:p>
            <a:pPr lvl="1"/>
            <a:r>
              <a:rPr lang="de-DE" noProof="0" dirty="0" smtClean="0"/>
              <a:t>400 Kontakte</a:t>
            </a:r>
          </a:p>
          <a:p>
            <a:pPr lvl="1"/>
            <a:r>
              <a:rPr lang="de-DE" noProof="0" dirty="0" smtClean="0"/>
              <a:t>Zum freien Experimentieren</a:t>
            </a:r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 smtClean="0">
              <a:hlinkClick r:id="rId4"/>
            </a:endParaRPr>
          </a:p>
          <a:p>
            <a:pPr algn="r"/>
            <a:r>
              <a:rPr lang="en-US" sz="1100" smtClean="0">
                <a:hlinkClick r:id="rId4"/>
              </a:rPr>
              <a:t>http</a:t>
            </a:r>
            <a:r>
              <a:rPr lang="en-US" sz="1100">
                <a:hlinkClick r:id="rId4"/>
              </a:rPr>
              <a:t>://</a:t>
            </a:r>
            <a:r>
              <a:rPr lang="en-US" sz="1100" smtClean="0">
                <a:hlinkClick r:id="rId4"/>
              </a:rPr>
              <a:t>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 smtClean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Templates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Funktionszeiger und Funktionsobjekte</a:t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Überblick der Standard C++ Library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err="1" smtClean="0"/>
              <a:t>Buildprozess</a:t>
            </a:r>
            <a:r>
              <a:rPr lang="de-DE" altLang="de-DE" b="0" noProof="0" dirty="0"/>
              <a:t> </a:t>
            </a:r>
            <a:r>
              <a:rPr lang="de-DE" altLang="de-DE" b="0" noProof="0" dirty="0" smtClean="0"/>
              <a:t>mit </a:t>
            </a:r>
            <a:r>
              <a:rPr lang="de-DE" altLang="de-DE" b="0" noProof="0" dirty="0" err="1" smtClean="0"/>
              <a:t>Makefiles</a:t>
            </a:r>
            <a:endParaRPr lang="de-DE" altLang="de-DE" b="0" noProof="0" dirty="0" smtClean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mtClean="0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</a:t>
            </a:r>
            <a:r>
              <a:rPr lang="en-US" sz="1400" b="0" smtClean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5" name="Rechteck 4"/>
          <p:cNvSpPr/>
          <p:nvPr/>
        </p:nvSpPr>
        <p:spPr>
          <a:xfrm>
            <a:off x="3760040" y="4181426"/>
            <a:ext cx="4572000" cy="89383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all: main.exe</a:t>
            </a:r>
          </a:p>
          <a:p>
            <a:pPr algn="l"/>
            <a:endParaRPr lang="en-US" sz="1400" b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main.exe: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main.o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Cat.o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Dog.o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pt-BR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g</a:t>
            </a:r>
            <a:r>
              <a:rPr lang="pt-BR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  -o main.exe main.o Cat.o Dog.o</a:t>
            </a:r>
            <a:endParaRPr lang="en-US" sz="1400" b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Templates</a:t>
            </a:r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smtClean="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Generische Programmierung: </a:t>
            </a:r>
            <a:r>
              <a:rPr lang="de-DE" altLang="de-DE" noProof="0" dirty="0" smtClean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/>
              <a:t>Ziel</a:t>
            </a:r>
            <a:r>
              <a:rPr lang="en-US" b="1" smtClean="0"/>
              <a:t>: </a:t>
            </a:r>
            <a:r>
              <a:rPr lang="en-US" b="1" err="1" smtClean="0"/>
              <a:t>Aufzüge</a:t>
            </a:r>
            <a:r>
              <a:rPr lang="en-US" b="1" smtClean="0"/>
              <a:t> </a:t>
            </a:r>
            <a:r>
              <a:rPr lang="en-US" b="1" err="1" smtClean="0"/>
              <a:t>für</a:t>
            </a:r>
            <a:r>
              <a:rPr lang="en-US" b="1" smtClean="0"/>
              <a:t> </a:t>
            </a:r>
            <a:r>
              <a:rPr lang="en-US" b="1" err="1" smtClean="0"/>
              <a:t>bestimmte</a:t>
            </a:r>
            <a:r>
              <a:rPr lang="en-US" b="1" smtClean="0"/>
              <a:t> </a:t>
            </a:r>
            <a:r>
              <a:rPr lang="en-US" b="1" err="1" smtClean="0"/>
              <a:t>Zwecke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Person </a:t>
            </a:r>
            <a:r>
              <a:rPr lang="en-US" err="1" smtClean="0"/>
              <a:t>mit</a:t>
            </a:r>
            <a:r>
              <a:rPr lang="en-US" smtClean="0"/>
              <a:t> </a:t>
            </a:r>
            <a:r>
              <a:rPr lang="en-US" err="1" smtClean="0"/>
              <a:t>Ziel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Lastenaufzug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Reinigungspersonal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Feuerwehr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Speisen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Gleiches Verhalten unabhängig vom Inhalt.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en.wikipedia.org/wiki/Generic_programming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C++-FAQ (</a:t>
            </a:r>
            <a:r>
              <a:rPr lang="de-DE" noProof="0" dirty="0" smtClean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err="1" smtClean="0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NULL;</a:t>
            </a:r>
          </a:p>
          <a:p>
            <a:pPr lvl="1"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address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0x%p\n"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content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'%s'\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Expliziter </a:t>
            </a:r>
            <a:r>
              <a:rPr lang="de-DE" err="1" smtClean="0">
                <a:solidFill>
                  <a:schemeClr val="bg1"/>
                </a:solidFill>
              </a:rPr>
              <a:t>cast</a:t>
            </a:r>
            <a:r>
              <a:rPr lang="de-DE" smtClean="0">
                <a:solidFill>
                  <a:schemeClr val="bg1"/>
                </a:solidFill>
              </a:rPr>
              <a:t> nötig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Typinformation geht verloren </a:t>
            </a:r>
            <a:r>
              <a:rPr lang="de-DE" smtClean="0">
                <a:solidFill>
                  <a:schemeClr val="bg1"/>
                </a:solidFill>
              </a:rPr>
              <a:t>– so ähnlich wie bei Java-Listen vor den Generics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Templates in C++: </a:t>
            </a:r>
            <a:r>
              <a:rPr lang="de-DE" altLang="de-DE" noProof="0" dirty="0" smtClean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 smtClean="0">
                <a:solidFill>
                  <a:schemeClr val="bg1"/>
                </a:solidFill>
              </a:rPr>
              <a:t>parametrisieren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"Platzhalter")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</a:t>
            </a:r>
            <a:r>
              <a:rPr lang="de-DE" b="1" smtClean="0">
                <a:solidFill>
                  <a:schemeClr val="bg1"/>
                </a:solidFill>
              </a:rPr>
              <a:t>generiert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("textuelle Ersetzung der Platzhalter")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 smtClean="0"/>
              <a:t>der generischen Typparameter</a:t>
            </a:r>
            <a:endParaRPr lang="de-DE"/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Beispiel: Template-Klasse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Unterschiedliche Rückgabetypen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 smtClean="0"/>
              <a:t>Durch die Belegung des Typparameters (hier: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 smtClean="0"/>
              <a:t>) entsteht eine (neue</a:t>
            </a:r>
            <a:r>
              <a:rPr lang="de-DE" noProof="0" smtClean="0"/>
              <a:t>) </a:t>
            </a:r>
            <a:r>
              <a:rPr lang="de-DE" smtClean="0"/>
              <a:t>Belegung </a:t>
            </a:r>
            <a:r>
              <a:rPr lang="de-DE" noProof="0" smtClean="0"/>
              <a:t>des Klassentemplates (sog. </a:t>
            </a:r>
            <a:r>
              <a:rPr lang="de-DE" b="1" noProof="0" smtClean="0"/>
              <a:t>Spezialisierung</a:t>
            </a:r>
            <a:r>
              <a:rPr lang="de-DE" noProof="0" smtClean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Template-Spezialisierung: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}</a:t>
            </a:r>
            <a:endParaRPr lang="de-DE" altLang="de-DE" sz="1200">
              <a:solidFill>
                <a:srgbClr val="005032"/>
              </a:solidFill>
              <a:latin typeface="Consolas" pitchFamily="49" charset="0"/>
            </a:endParaRP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Template</a:t>
            </a:r>
            <a:endParaRPr lang="en-US" b="1"/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Verwendungsstelle</a:t>
            </a:r>
            <a:endParaRPr lang="en-US" b="1"/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Spezialisiertes Template</a:t>
            </a:r>
            <a:endParaRPr lang="en-US" b="1"/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Function</a:t>
            </a:r>
            <a:r>
              <a:rPr lang="de-DE" altLang="de-DE" noProof="0" dirty="0" smtClean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Mehrere </a:t>
            </a:r>
            <a:r>
              <a:rPr lang="de-DE" b="1">
                <a:solidFill>
                  <a:schemeClr val="bg1"/>
                </a:solidFill>
              </a:rPr>
              <a:t>Typparameter </a:t>
            </a:r>
            <a:r>
              <a:rPr lang="de-DE">
                <a:solidFill>
                  <a:schemeClr val="bg1"/>
                </a:solidFill>
              </a:rPr>
              <a:t>möglich (auch bei </a:t>
            </a:r>
            <a:r>
              <a:rPr lang="de-DE" smtClean="0">
                <a:solidFill>
                  <a:schemeClr val="bg1"/>
                </a:solidFill>
              </a:rPr>
              <a:t>Klassen-Templates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)};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                 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Defaulttyp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Person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</a:t>
            </a:r>
            <a:r>
              <a:rPr lang="de-DE" smtClean="0">
                <a:solidFill>
                  <a:schemeClr val="bg1"/>
                </a:solidFill>
              </a:rPr>
              <a:t>werden (anders als bei Java)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344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genau damit gemeint, dass Templates eine Schnittstelle induzieren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</a:t>
            </a:r>
            <a:r>
              <a:rPr lang="de-DE" altLang="de-DE" sz="1800" b="0" smtClean="0"/>
              <a:t>Vorteile </a:t>
            </a:r>
            <a:r>
              <a:rPr lang="de-DE" altLang="de-DE" sz="1800" b="0"/>
              <a:t>und </a:t>
            </a:r>
            <a:r>
              <a:rPr lang="de-DE" altLang="de-DE" sz="1800" b="0" smtClean="0"/>
              <a:t>Nachteile </a:t>
            </a:r>
            <a:r>
              <a:rPr lang="de-DE" altLang="de-DE" sz="1800" b="0"/>
              <a:t>dieser Art von </a:t>
            </a:r>
            <a:r>
              <a:rPr lang="de-DE" altLang="de-DE" sz="1800" b="0" smtClean="0"/>
              <a:t>"impliziten" </a:t>
            </a:r>
            <a:r>
              <a:rPr lang="de-DE" altLang="de-DE" sz="1800" b="0"/>
              <a:t>Schnittstellen?</a:t>
            </a:r>
            <a:br>
              <a:rPr lang="de-DE" altLang="de-DE" sz="1800" b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ist </a:t>
            </a:r>
            <a:r>
              <a:rPr lang="de-DE" altLang="de-DE" sz="1800" b="0" smtClean="0"/>
              <a:t>der </a:t>
            </a:r>
            <a:r>
              <a:rPr lang="de-DE" altLang="de-DE" sz="1800" b="0"/>
              <a:t>Unterschied zwischen C++-Templates und Java-</a:t>
            </a:r>
            <a:r>
              <a:rPr lang="de-DE" altLang="de-DE" sz="1800" b="0" err="1"/>
              <a:t>Generics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Template-Code</a:t>
            </a:r>
            <a:endParaRPr lang="de-DE" sz="2000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Induzierte Schnittstellen</a:t>
            </a:r>
            <a:endParaRPr lang="de-DE" sz="2000" noProof="0" dirty="0"/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*end){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 smtClean="0"/>
              <a:t>FunktionsZeiger</a:t>
            </a:r>
            <a:r>
              <a:rPr lang="de-DE"/>
              <a:t> </a:t>
            </a:r>
            <a:r>
              <a:rPr lang="de-DE" smtClean="0"/>
              <a:t>und</a:t>
            </a:r>
            <a:r>
              <a:rPr lang="de-DE" noProof="0" smtClean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 online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Man kann C++-Code auch </a:t>
            </a:r>
            <a:r>
              <a:rPr lang="de-DE" b="1" noProof="0" smtClean="0"/>
              <a:t>online testen:</a:t>
            </a:r>
          </a:p>
          <a:p>
            <a:pPr marL="514350" lvl="1" indent="-342900"/>
            <a:r>
              <a:rPr lang="de-DE" b="1" smtClean="0">
                <a:hlinkClick r:id="rId2"/>
              </a:rPr>
              <a:t>https</a:t>
            </a:r>
            <a:r>
              <a:rPr lang="de-DE" b="1">
                <a:hlinkClick r:id="rId2"/>
              </a:rPr>
              <a:t>://www.onlinegdb.com/</a:t>
            </a:r>
          </a:p>
          <a:p>
            <a:pPr marL="520700" indent="-342900"/>
            <a:r>
              <a:rPr lang="de-DE" noProof="0" smtClean="0">
                <a:hlinkClick r:id="rId2"/>
              </a:rPr>
              <a:t>http</a:t>
            </a:r>
            <a:r>
              <a:rPr lang="de-DE" noProof="0" dirty="0" smtClean="0">
                <a:hlinkClick r:id="rId2"/>
              </a:rPr>
              <a:t>://cpp.sh</a:t>
            </a:r>
            <a:endParaRPr lang="de-DE" noProof="0" dirty="0" smtClean="0"/>
          </a:p>
          <a:p>
            <a:pPr marL="520700" indent="-342900"/>
            <a:r>
              <a:rPr lang="de-DE" noProof="0" dirty="0" smtClean="0">
                <a:hlinkClick r:id="rId3"/>
              </a:rPr>
              <a:t>https</a:t>
            </a:r>
            <a:r>
              <a:rPr lang="de-DE" noProof="0" smtClean="0">
                <a:hlinkClick r:id="rId3"/>
              </a:rPr>
              <a:t>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(I)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  <a:endParaRPr lang="en-US" sz="12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Methode, um die Laufzeit von Funktionen zu messen.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Allerdings</a:t>
            </a:r>
            <a:r>
              <a:rPr lang="de-DE" smtClean="0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mtClean="0">
                <a:solidFill>
                  <a:schemeClr val="bg1"/>
                </a:solidFill>
              </a:rPr>
              <a:t>-Parameter und </a:t>
            </a:r>
            <a:r>
              <a:rPr lang="de-DE" err="1" smtClean="0">
                <a:solidFill>
                  <a:schemeClr val="bg1"/>
                </a:solidFill>
              </a:rPr>
              <a:t>void</a:t>
            </a:r>
            <a:r>
              <a:rPr lang="de-DE" smtClean="0">
                <a:solidFill>
                  <a:schemeClr val="bg1"/>
                </a:solidFill>
              </a:rPr>
              <a:t> als Rückgabewert haben.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(II)</a:t>
            </a:r>
            <a:endParaRPr lang="de-DE" altLang="de-DE" noProof="0" dirty="0" smtClean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std::cout&lt;&lt;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</a:t>
            </a:r>
            <a:r>
              <a:rPr lang="de-DE" smtClean="0">
                <a:solidFill>
                  <a:schemeClr val="bg1"/>
                </a:solidFill>
              </a:rPr>
              <a:t>Klassen oder Schnittstellen </a:t>
            </a:r>
            <a:r>
              <a:rPr lang="de-DE">
                <a:solidFill>
                  <a:schemeClr val="bg1"/>
                </a:solidFill>
              </a:rPr>
              <a:t>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fp2(500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</a:t>
            </a:r>
            <a:r>
              <a:rPr lang="de-DE" smtClean="0">
                <a:solidFill>
                  <a:schemeClr val="bg1"/>
                </a:solidFill>
              </a:rPr>
              <a:t>Instanziierung </a:t>
            </a:r>
            <a:r>
              <a:rPr lang="de-DE">
                <a:solidFill>
                  <a:schemeClr val="bg1"/>
                </a:solidFill>
              </a:rPr>
              <a:t>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Funktoren und </a:t>
            </a:r>
            <a:r>
              <a:rPr lang="de-DE" altLang="de-DE" noProof="0" dirty="0" smtClean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Funktor</a:t>
            </a:r>
            <a:r>
              <a:rPr lang="de-DE"/>
              <a:t> </a:t>
            </a:r>
            <a:r>
              <a:rPr lang="de-DE" smtClean="0"/>
              <a:t>ist eine Klasse, die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 smtClean="0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user"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":~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/$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   &lt;&lt;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smtClean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</a:t>
            </a:r>
            <a:r>
              <a:rPr lang="de-DE" smtClean="0">
                <a:solidFill>
                  <a:schemeClr val="bg1"/>
                </a:solidFill>
              </a:rPr>
              <a:t>bleibt hier identisch, </a:t>
            </a:r>
            <a:r>
              <a:rPr lang="de-DE">
                <a:solidFill>
                  <a:schemeClr val="bg1"/>
                </a:solidFill>
              </a:rPr>
              <a:t>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erlaubt, Objekte mit Funktionssyntax anzusprechen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Konfigurierbares Präfix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(Hier ohne Setter).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Funktionszeiger und Funktoren: </a:t>
            </a:r>
            <a:r>
              <a:rPr lang="de-DE" altLang="de-DE" noProof="0" dirty="0" smtClean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</a:t>
            </a: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 smtClean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 smtClean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 smtClean="0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mtClean="0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 smtClean="0"/>
              <a:t>Standard Template Library (STL)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sequence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have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STL-weite Konvention </a:t>
            </a:r>
            <a:r>
              <a:rPr lang="de-DE" smtClean="0">
                <a:solidFill>
                  <a:schemeClr val="bg1"/>
                </a:solidFill>
              </a:rPr>
              <a:t>zur Nutzung von </a:t>
            </a:r>
            <a:r>
              <a:rPr lang="de-DE" err="1" smtClean="0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std::copy(numbers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std::back_inserter(result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&gt;(std::cout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));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 smtClean="0"/>
              <a:t>Fragen?</a:t>
            </a:r>
            <a:endParaRPr lang="de-DE" sz="7200" noProof="0" dirty="0"/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 smtClean="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Unary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that accepts an element in the range as argument, and returns </a:t>
            </a:r>
            <a:endParaRPr lang="en-US" altLang="de-DE" sz="1400" b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a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  <a:endParaRPr lang="en-US" altLang="de-DE" sz="1400" u="sng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u="sng" smtClean="0">
                <a:latin typeface="Consolas" pitchFamily="49" charset="0"/>
                <a:cs typeface="Consolas" pitchFamily="49" charset="0"/>
              </a:rPr>
              <a:t>element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   	The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	This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, aber ein Prädikat  definiert, was </a:t>
            </a:r>
            <a:r>
              <a:rPr lang="de-DE" b="1" smtClean="0">
                <a:solidFill>
                  <a:schemeClr val="bg1"/>
                </a:solidFill>
              </a:rPr>
              <a:t>ausgelassen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wird.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% 2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== 0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		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Funktionszeiger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 smtClean="0">
                <a:solidFill>
                  <a:schemeClr val="bg1"/>
                </a:solidFill>
              </a:rPr>
              <a:t> entscheidet </a:t>
            </a:r>
            <a:r>
              <a:rPr lang="de-DE">
                <a:solidFill>
                  <a:schemeClr val="bg1"/>
                </a:solidFill>
              </a:rPr>
              <a:t>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 smtClean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  <a:endParaRPr lang="en-US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 &gt;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std::priority_queue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  ascending(numbers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</a:t>
            </a:r>
            <a:r>
              <a:rPr lang="de-DE" altLang="de-DE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vs </a:t>
            </a:r>
            <a:endParaRPr lang="de-DE" altLang="de-DE"/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</a:t>
            </a:r>
            <a:r>
              <a:rPr lang="en-US" altLang="de-DE" sz="1600" smtClean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Mächtig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effizient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ausgereift</a:t>
            </a:r>
            <a:r>
              <a:rPr lang="de-DE" altLang="de-DE" b="0" noProof="0" dirty="0" smtClean="0"/>
              <a:t> und </a:t>
            </a:r>
            <a:r>
              <a:rPr lang="de-DE" altLang="de-DE" b="1" noProof="0" dirty="0" smtClean="0"/>
              <a:t>gut dokumentiert 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Anspruchsvoll </a:t>
            </a:r>
            <a:r>
              <a:rPr lang="de-DE" altLang="de-DE" b="0" noProof="0" smtClean="0"/>
              <a:t>zu erlernen </a:t>
            </a:r>
            <a:r>
              <a:rPr lang="de-DE" altLang="de-DE" b="0" noProof="0" dirty="0" smtClean="0"/>
              <a:t>(erfordert Wissen über Templates, Funktoren</a:t>
            </a:r>
            <a:r>
              <a:rPr lang="de-DE" altLang="de-DE" b="0" noProof="0" smtClean="0"/>
              <a:t>, Iteratoren, </a:t>
            </a:r>
            <a:r>
              <a:rPr lang="de-DE" altLang="de-DE" b="0" noProof="0" dirty="0" smtClean="0"/>
              <a:t>…)</a:t>
            </a:r>
          </a:p>
          <a:p>
            <a:endParaRPr lang="de-DE" altLang="de-DE" b="0" noProof="0" dirty="0" smtClean="0"/>
          </a:p>
          <a:p>
            <a:r>
              <a:rPr lang="de-DE" altLang="de-DE" b="1" noProof="0" dirty="0" err="1" smtClean="0"/>
              <a:t>Boost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als "Brutkasten" für die nächsten Standards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Vielleicht sogar als </a:t>
            </a:r>
            <a:r>
              <a:rPr lang="de-DE" altLang="de-DE" b="1" noProof="0" dirty="0" smtClean="0"/>
              <a:t>der Vorteil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 smtClean="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 smtClean="0">
                <a:solidFill>
                  <a:schemeClr val="bg1"/>
                </a:solidFill>
              </a:rPr>
              <a:t>Nützliche </a:t>
            </a:r>
            <a:r>
              <a:rPr lang="en-US" err="1" smtClean="0">
                <a:solidFill>
                  <a:schemeClr val="bg1"/>
                </a:solidFill>
              </a:rPr>
              <a:t>Kommentare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finden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r>
              <a:rPr lang="en-US" err="1" smtClean="0">
                <a:solidFill>
                  <a:schemeClr val="bg1"/>
                </a:solidFill>
              </a:rPr>
              <a:t>sich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auch</a:t>
            </a:r>
            <a:r>
              <a:rPr lang="en-US" smtClean="0">
                <a:solidFill>
                  <a:schemeClr val="bg1"/>
                </a:solidFill>
              </a:rPr>
              <a:t> in den PowerPoint-</a:t>
            </a:r>
            <a:r>
              <a:rPr lang="en-US" err="1" smtClean="0">
                <a:solidFill>
                  <a:schemeClr val="bg1"/>
                </a:solidFill>
              </a:rPr>
              <a:t>Notizen</a:t>
            </a:r>
            <a:r>
              <a:rPr lang="en-US" smtClean="0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Das war noch lange nicht das Ende… </a:t>
            </a:r>
            <a:r>
              <a:rPr lang="de-DE" noProof="0" smtClean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/>
              <a:t>Weitere Lehrveranstaltungen an der TU Darmstadt</a:t>
            </a:r>
          </a:p>
          <a:p>
            <a:pPr lvl="1"/>
            <a:r>
              <a:rPr lang="de-DE" b="1" smtClean="0"/>
              <a:t>Multithreading in C++</a:t>
            </a:r>
            <a:br>
              <a:rPr lang="de-DE" b="1" smtClean="0"/>
            </a:br>
            <a:r>
              <a:rPr lang="en-US"/>
              <a:t>(</a:t>
            </a:r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www.informatik.tu-darmstadt.de/parallel/teaching_parallel_1/index.en.jsp</a:t>
            </a:r>
            <a:r>
              <a:rPr lang="en-US" smtClean="0"/>
              <a:t> )</a:t>
            </a:r>
            <a:endParaRPr lang="de-DE" noProof="0" smtClean="0"/>
          </a:p>
          <a:p>
            <a:endParaRPr lang="de-DE" b="1"/>
          </a:p>
          <a:p>
            <a:r>
              <a:rPr lang="de-DE" b="1" noProof="0" smtClean="0"/>
              <a:t>Wissenswertes (ein paar Ideen)</a:t>
            </a:r>
          </a:p>
          <a:p>
            <a:pPr lvl="1"/>
            <a:r>
              <a:rPr lang="de-DE" b="1" noProof="0" smtClean="0"/>
              <a:t>C</a:t>
            </a:r>
            <a:r>
              <a:rPr lang="de-DE" b="1" noProof="0" dirty="0" smtClean="0"/>
              <a:t>++ </a:t>
            </a:r>
            <a:r>
              <a:rPr lang="de-DE" b="1" noProof="0" dirty="0" err="1" smtClean="0"/>
              <a:t>Rvalue</a:t>
            </a:r>
            <a:r>
              <a:rPr lang="de-DE" b="1" noProof="0" dirty="0" smtClean="0"/>
              <a:t> References </a:t>
            </a:r>
            <a:r>
              <a:rPr lang="de-DE" b="1" noProof="0" dirty="0" err="1" smtClean="0"/>
              <a:t>Explained</a:t>
            </a:r>
            <a:endParaRPr lang="de-DE" b="1" noProof="0" dirty="0" smtClean="0"/>
          </a:p>
          <a:p>
            <a:pPr lvl="2"/>
            <a:r>
              <a:rPr lang="de-DE" noProof="0" dirty="0" smtClean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 smtClean="0"/>
              <a:t>Siehe </a:t>
            </a:r>
            <a:r>
              <a:rPr lang="de-DE" noProof="0" dirty="0" smtClean="0">
                <a:hlinkClick r:id="rId3"/>
              </a:rPr>
              <a:t>http://</a:t>
            </a:r>
            <a:r>
              <a:rPr lang="de-DE" noProof="0" smtClean="0">
                <a:hlinkClick r:id="rId3"/>
              </a:rPr>
              <a:t>thbecker.net/articles/rvalue_references/section_01.html</a:t>
            </a:r>
            <a:r>
              <a:rPr lang="de-DE" noProof="0" smtClean="0"/>
              <a:t> </a:t>
            </a:r>
          </a:p>
          <a:p>
            <a:pPr lvl="1"/>
            <a:r>
              <a:rPr lang="de-DE" b="1" noProof="0" smtClean="0"/>
              <a:t>Tipps zum Überladen von Operatoren</a:t>
            </a:r>
          </a:p>
          <a:p>
            <a:pPr lvl="2"/>
            <a:r>
              <a:rPr lang="de-DE" smtClean="0"/>
              <a:t>"Wie überlade ich Operatoren für meine Klasse, sodass niemand überrascht wird."</a:t>
            </a:r>
            <a:endParaRPr lang="de-DE" noProof="0" smtClean="0"/>
          </a:p>
          <a:p>
            <a:pPr lvl="2"/>
            <a:r>
              <a:rPr lang="de-DE">
                <a:hlinkClick r:id="rId4"/>
              </a:rPr>
              <a:t>http://</a:t>
            </a:r>
            <a:r>
              <a:rPr lang="de-DE" smtClean="0">
                <a:hlinkClick r:id="rId4"/>
              </a:rPr>
              <a:t>courses.cms.caltech.edu/cs11/material/cpp/donnie/cpp-ops.html</a:t>
            </a:r>
            <a:r>
              <a:rPr lang="de-DE" smtClean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[Exkurs] Zusätzliche Materialien</a:t>
            </a:r>
          </a:p>
          <a:p>
            <a:r>
              <a:rPr lang="de-DE" altLang="de-DE" smtClean="0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Grundlagen</a:t>
            </a:r>
            <a:br>
              <a:rPr lang="de-DE" altLang="de-DE" noProof="0" smtClean="0"/>
            </a:br>
            <a:r>
              <a:rPr lang="de-DE" altLang="de-DE" noProof="0" smtClean="0"/>
              <a:t/>
            </a:r>
            <a:br>
              <a:rPr lang="de-DE" altLang="de-DE" noProof="0" smtClean="0"/>
            </a:br>
            <a:r>
              <a:rPr lang="de-DE" altLang="de-DE" noProof="0" smtClean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Rule of Three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3084458"/>
            <a:ext cx="3529087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1200" smtClean="0">
                <a:solidFill>
                  <a:srgbClr val="7F0055"/>
                </a:solidFill>
                <a:latin typeface="Courier New" panose="02070309020205020404" pitchFamily="49" charset="0"/>
              </a:rPr>
              <a:t>#</a:t>
            </a: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include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urier New" panose="02070309020205020404" pitchFamily="49" charset="0"/>
              </a:rPr>
              <a:t>&lt;</a:t>
            </a:r>
            <a:r>
              <a:rPr lang="en-US" sz="1200" err="1">
                <a:solidFill>
                  <a:srgbClr val="2A00FF"/>
                </a:solidFill>
                <a:latin typeface="Courier New" panose="02070309020205020404" pitchFamily="49" charset="0"/>
              </a:rPr>
              <a:t>fstream</a:t>
            </a:r>
            <a:r>
              <a:rPr lang="en-US" sz="1200">
                <a:solidFill>
                  <a:srgbClr val="2A00FF"/>
                </a:solidFill>
                <a:latin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endParaRPr lang="en-US" sz="120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err="1">
                <a:solidFill>
                  <a:srgbClr val="005032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()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de-DE" sz="1200" err="1">
                <a:latin typeface="Courier New" panose="02070309020205020404" pitchFamily="49" charset="0"/>
                <a:cs typeface="Courier New" panose="02070309020205020404" pitchFamily="49" charset="0"/>
              </a:rPr>
              <a:t>logFile.open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logfile.txt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}</a:t>
            </a:r>
            <a:b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No copy </a:t>
            </a:r>
            <a:r>
              <a:rPr lang="en-US" sz="12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constructor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No assignment operator</a:t>
            </a:r>
            <a:endParaRPr lang="en-US" sz="12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~</a:t>
            </a:r>
            <a:r>
              <a:rPr lang="en-US" sz="1200" err="1">
                <a:solidFill>
                  <a:srgbClr val="000000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()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 logFile.close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}</a:t>
            </a:r>
            <a:b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endParaRPr lang="en-US" sz="12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200" err="1">
                <a:solidFill>
                  <a:srgbClr val="005032"/>
                </a:solidFill>
                <a:latin typeface="Courier New" panose="02070309020205020404" pitchFamily="49" charset="0"/>
              </a:rPr>
              <a:t>ofstream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err="1">
                <a:solidFill>
                  <a:srgbClr val="0000C0"/>
                </a:solidFill>
                <a:highlight>
                  <a:srgbClr val="D4D4D4"/>
                </a:highlight>
                <a:latin typeface="Courier New" panose="02070309020205020404" pitchFamily="49" charset="0"/>
              </a:rPr>
              <a:t>logFile</a:t>
            </a:r>
            <a:r>
              <a:rPr lang="en-US" sz="1200">
                <a:solidFill>
                  <a:srgbClr val="000000"/>
                </a:solidFill>
                <a:highlight>
                  <a:srgbClr val="D4D4D4"/>
                </a:highlight>
                <a:latin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200" kern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3923928" y="4437112"/>
            <a:ext cx="4572446" cy="360040"/>
          </a:xfrm>
          <a:prstGeom prst="wedgeRoundRectCallout">
            <a:avLst>
              <a:gd name="adj1" fmla="val -74347"/>
              <a:gd name="adj2" fmla="val -113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Default </a:t>
            </a:r>
            <a:r>
              <a:rPr lang="de-DE" err="1" smtClean="0">
                <a:solidFill>
                  <a:schemeClr val="bg1"/>
                </a:solidFill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-Konstruktor kopiert </a:t>
            </a:r>
            <a:r>
              <a:rPr lang="de-DE" i="1" err="1" smtClean="0">
                <a:solidFill>
                  <a:schemeClr val="bg1"/>
                </a:solidFill>
              </a:rPr>
              <a:t>logFile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3923928" y="4941168"/>
            <a:ext cx="4572446" cy="720080"/>
          </a:xfrm>
          <a:prstGeom prst="wedgeRoundRectCallout">
            <a:avLst>
              <a:gd name="adj1" fmla="val -75710"/>
              <a:gd name="adj2" fmla="val -8636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std::ostream </a:t>
            </a:r>
            <a:r>
              <a:rPr lang="de-DE">
                <a:solidFill>
                  <a:schemeClr val="bg1"/>
                </a:solidFill>
              </a:rPr>
              <a:t>hat </a:t>
            </a:r>
            <a:r>
              <a:rPr lang="de-DE" b="1">
                <a:solidFill>
                  <a:schemeClr val="bg1"/>
                </a:solidFill>
              </a:rPr>
              <a:t>keinen Kopierkonstruktor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 smtClean="0">
                <a:solidFill>
                  <a:schemeClr val="bg1"/>
                </a:solidFill>
              </a:rPr>
              <a:t>Implementiert man </a:t>
            </a:r>
            <a:r>
              <a:rPr lang="de-DE" b="1" kern="0" smtClean="0">
                <a:solidFill>
                  <a:schemeClr val="bg1"/>
                </a:solidFill>
              </a:rPr>
              <a:t>Copy-Konstruktor</a:t>
            </a:r>
            <a:r>
              <a:rPr lang="de-DE" kern="0" smtClean="0">
                <a:solidFill>
                  <a:schemeClr val="bg1"/>
                </a:solidFill>
              </a:rPr>
              <a:t>, </a:t>
            </a:r>
            <a:r>
              <a:rPr lang="de-DE" b="1" kern="0" smtClean="0">
                <a:solidFill>
                  <a:schemeClr val="bg1"/>
                </a:solidFill>
              </a:rPr>
              <a:t>Assignment-Operator</a:t>
            </a:r>
            <a:r>
              <a:rPr lang="de-DE" kern="0" smtClean="0">
                <a:solidFill>
                  <a:schemeClr val="bg1"/>
                </a:solidFill>
              </a:rPr>
              <a:t> oder </a:t>
            </a:r>
            <a:r>
              <a:rPr lang="de-DE" b="1" kern="0" smtClean="0">
                <a:solidFill>
                  <a:schemeClr val="bg1"/>
                </a:solidFill>
              </a:rPr>
              <a:t>Destruktor</a:t>
            </a:r>
            <a:r>
              <a:rPr lang="de-DE" kern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8" grpId="0" animBg="1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 smtClean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 smtClean="0">
                <a:solidFill>
                  <a:schemeClr val="bg1"/>
                </a:solidFill>
              </a:rPr>
              <a:t>Copy</a:t>
            </a:r>
            <a:r>
              <a:rPr lang="de-DE" b="1" noProof="0" dirty="0" smtClean="0">
                <a:solidFill>
                  <a:schemeClr val="bg1"/>
                </a:solidFill>
              </a:rPr>
              <a:t>-Konstruktor</a:t>
            </a:r>
            <a:r>
              <a:rPr lang="de-DE" b="0" noProof="0" dirty="0" smtClean="0">
                <a:solidFill>
                  <a:schemeClr val="bg1"/>
                </a:solidFill>
              </a:rPr>
              <a:t>, </a:t>
            </a:r>
            <a:r>
              <a:rPr lang="de-DE" b="1" noProof="0" dirty="0" err="1" smtClean="0">
                <a:solidFill>
                  <a:schemeClr val="bg1"/>
                </a:solidFill>
              </a:rPr>
              <a:t>Assignment</a:t>
            </a:r>
            <a:r>
              <a:rPr lang="de-DE" b="1" noProof="0" dirty="0" smtClean="0">
                <a:solidFill>
                  <a:schemeClr val="bg1"/>
                </a:solidFill>
              </a:rPr>
              <a:t>-Operator</a:t>
            </a:r>
            <a:r>
              <a:rPr lang="de-DE" b="0" noProof="0" dirty="0" smtClean="0">
                <a:solidFill>
                  <a:schemeClr val="bg1"/>
                </a:solidFill>
              </a:rPr>
              <a:t> oder </a:t>
            </a:r>
            <a:r>
              <a:rPr lang="de-DE" b="1" noProof="0" dirty="0" err="1" smtClean="0">
                <a:solidFill>
                  <a:schemeClr val="bg1"/>
                </a:solidFill>
              </a:rPr>
              <a:t>Destruktor</a:t>
            </a:r>
            <a:r>
              <a:rPr lang="de-DE" b="0" noProof="0" dirty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573016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Der Compiler generiert einen der drei bei Bedarf automatisch, indem Felder 1:1 kopiert werden (evtl. mittels "rekursivem" </a:t>
            </a:r>
            <a:r>
              <a:rPr lang="de-DE" b="0" kern="0" err="1" smtClean="0"/>
              <a:t>Copy</a:t>
            </a:r>
            <a:r>
              <a:rPr lang="de-DE" b="0" kern="0" smtClean="0"/>
              <a:t>-Konstruktor).</a:t>
            </a:r>
            <a:br>
              <a:rPr lang="de-DE" b="0" kern="0" smtClean="0"/>
            </a:br>
            <a:endParaRPr lang="de-DE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</a:t>
            </a:r>
            <a:r>
              <a:rPr lang="de-DE" kern="0" smtClean="0"/>
              <a:t>Ressourcen</a:t>
            </a:r>
            <a:r>
              <a:rPr lang="de-DE" b="0" kern="0" smtClean="0"/>
              <a:t> (Speicher, File Handle,…) in einem </a:t>
            </a:r>
            <a:r>
              <a:rPr lang="de-DE" kern="0" smtClean="0"/>
              <a:t>Konstruktor</a:t>
            </a:r>
            <a:r>
              <a:rPr lang="de-DE" b="0" kern="0" smtClean="0"/>
              <a:t> akquiriere, möchte ich sie auch im </a:t>
            </a:r>
            <a:r>
              <a:rPr lang="de-DE" kern="0" smtClean="0"/>
              <a:t>Destruktor</a:t>
            </a:r>
            <a:r>
              <a:rPr lang="de-DE" b="0" kern="0" smtClean="0"/>
              <a:t> freigeben.</a:t>
            </a:r>
            <a:br>
              <a:rPr lang="de-DE" b="0" kern="0" smtClean="0"/>
            </a:br>
            <a:endParaRPr lang="en-US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Verwende ich einen </a:t>
            </a:r>
            <a:r>
              <a:rPr lang="de-DE" kern="0" smtClean="0"/>
              <a:t>eigenen </a:t>
            </a:r>
            <a:r>
              <a:rPr lang="de-DE" kern="0" err="1" smtClean="0"/>
              <a:t>Copy</a:t>
            </a:r>
            <a:r>
              <a:rPr lang="de-DE" kern="0" smtClean="0"/>
              <a:t>-Konstruktor</a:t>
            </a:r>
            <a:r>
              <a:rPr lang="de-DE" b="0" kern="0" smtClean="0"/>
              <a:t> und einen </a:t>
            </a:r>
            <a:r>
              <a:rPr lang="de-DE" kern="0" smtClean="0"/>
              <a:t>generierten </a:t>
            </a:r>
            <a:r>
              <a:rPr lang="de-DE" kern="0" err="1" smtClean="0"/>
              <a:t>Assignment</a:t>
            </a:r>
            <a:r>
              <a:rPr lang="de-DE" kern="0" smtClean="0"/>
              <a:t>-Operator</a:t>
            </a:r>
            <a:r>
              <a:rPr lang="de-DE" b="0" kern="0" smtClean="0"/>
              <a:t>, kann es zu </a:t>
            </a:r>
            <a:r>
              <a:rPr lang="de-DE" kern="0" smtClean="0"/>
              <a:t>inkonsistentem Verhalten</a:t>
            </a:r>
            <a:r>
              <a:rPr lang="de-DE" b="0" kern="0" smtClean="0"/>
              <a:t> kommen.</a:t>
            </a:r>
            <a:br>
              <a:rPr lang="de-DE" b="0" kern="0" smtClean="0"/>
            </a:br>
            <a:endParaRPr lang="de-DE" b="0" kern="0" smtClea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Immutable Datentypen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 smtClean="0"/>
              <a:t>[Exkurs] </a:t>
            </a:r>
            <a:r>
              <a:rPr lang="de-DE" altLang="de-DE" noProof="0" smtClean="0"/>
              <a:t>Weak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Lösung</a:t>
            </a:r>
            <a:r>
              <a:rPr lang="de-DE" noProof="0" dirty="0" smtClean="0"/>
              <a:t>: Verzicht auf Zeiger (I)</a:t>
            </a:r>
            <a:endParaRPr lang="de-DE" noProof="0" dirty="0"/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Welches neue Problem handeln wir uns damit ein?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Eine Person existiert jetzt </a:t>
            </a:r>
            <a:r>
              <a:rPr lang="de-DE" b="1" smtClean="0">
                <a:solidFill>
                  <a:schemeClr val="bg1"/>
                </a:solidFill>
              </a:rPr>
              <a:t>mehrfach</a:t>
            </a:r>
            <a:r>
              <a:rPr lang="de-DE" smtClean="0">
                <a:solidFill>
                  <a:schemeClr val="bg1"/>
                </a:solidFill>
              </a:rPr>
              <a:t>! (s. nächste Folie)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 smtClean="0"/>
              <a:t>: Verzicht auf Zeiger (II)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 smtClean="0">
                <a:solidFill>
                  <a:srgbClr val="000000"/>
                </a:solidFill>
                <a:latin typeface="+mj-lt"/>
              </a:rPr>
              <a:t>: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Bob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immutablen Objekten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mtClean="0">
                <a:solidFill>
                  <a:schemeClr val="bg1"/>
                </a:solidFill>
              </a:rPr>
              <a:t>) umgehbar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en.wikipedia.org/wiki/Immutable_object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Mixins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Mehrfachvererbung mit Templates mischen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 smtClean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 smtClean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//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</a:t>
            </a:r>
            <a:r>
              <a:rPr lang="de-DE" smtClean="0">
                <a:solidFill>
                  <a:schemeClr val="bg1"/>
                </a:solidFill>
              </a:rPr>
              <a:t>definiert…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…und "reingemischt" </a:t>
            </a:r>
            <a:r>
              <a:rPr lang="de-DE">
                <a:solidFill>
                  <a:schemeClr val="bg1"/>
                </a:solidFill>
              </a:rPr>
              <a:t>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 smtClean="0"/>
              <a:t>: Mehrfachvererbung </a:t>
            </a:r>
            <a:r>
              <a:rPr lang="de-DE" altLang="de-DE" noProof="0" dirty="0"/>
              <a:t>trifft Templates</a:t>
            </a:r>
            <a:endParaRPr lang="de-DE" altLang="de-DE" sz="2000" noProof="0" dirty="0" smtClean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</a:t>
            </a:r>
            <a:r>
              <a:rPr lang="de-DE" smtClean="0">
                <a:solidFill>
                  <a:schemeClr val="bg1"/>
                </a:solidFill>
              </a:rPr>
              <a:t>"zusammenmischen"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 smtClean="0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Methodenzeiger und Lambdas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Brüder von Funktionszeigern und Funktoren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:~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 smtClean="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Methodenzeiger sind </a:t>
            </a:r>
            <a:r>
              <a:rPr lang="de-DE" b="1" smtClean="0">
                <a:solidFill>
                  <a:schemeClr val="bg1"/>
                </a:solidFill>
              </a:rPr>
              <a:t>spezielle </a:t>
            </a:r>
            <a:r>
              <a:rPr lang="de-DE" b="1" err="1" smtClean="0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</a:t>
            </a:r>
            <a:r>
              <a:rPr lang="de-DE" b="1" smtClean="0">
                <a:solidFill>
                  <a:schemeClr val="bg1"/>
                </a:solidFill>
              </a:rPr>
              <a:t>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</a:t>
            </a:r>
            <a:r>
              <a:rPr lang="de-DE" smtClean="0">
                <a:solidFill>
                  <a:schemeClr val="bg1"/>
                </a:solidFill>
              </a:rPr>
              <a:t>Klasse 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=</a:t>
            </a:r>
            <a:b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</a:t>
            </a:r>
            <a:r>
              <a:rPr lang="de-DE" b="1" smtClean="0">
                <a:solidFill>
                  <a:schemeClr val="bg1"/>
                </a:solidFill>
              </a:rPr>
              <a:t>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Klasse der Methode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Aufruf über </a:t>
            </a:r>
            <a:r>
              <a:rPr lang="de-DE" b="1" err="1" smtClean="0">
                <a:solidFill>
                  <a:schemeClr val="bg1"/>
                </a:solidFill>
              </a:rPr>
              <a:t>Dereferenzierung</a:t>
            </a:r>
            <a:r>
              <a:rPr lang="de-DE" b="1" smtClean="0">
                <a:solidFill>
                  <a:schemeClr val="bg1"/>
                </a:solidFill>
              </a:rPr>
              <a:t> des Methodenzeigers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smtClean="0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		(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F</a:t>
            </a:r>
            <a:r>
              <a:rPr lang="de-DE" altLang="de-DE" noProof="0" smtClean="0"/>
              <a:t>unktionszeiger </a:t>
            </a:r>
            <a:r>
              <a:rPr lang="de-DE" altLang="de-DE" noProof="0" dirty="0" smtClean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 entsprechend ändert sich der Aufruf.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Automatische </a:t>
            </a:r>
            <a:r>
              <a:rPr lang="de-DE" noProof="0" dirty="0" smtClean="0"/>
              <a:t>Typableitung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C++-Typen können </a:t>
            </a:r>
            <a:r>
              <a:rPr lang="de-DE" b="1" noProof="0" dirty="0" smtClean="0"/>
              <a:t>komplex</a:t>
            </a:r>
            <a:r>
              <a:rPr lang="de-DE" noProof="0" dirty="0" smtClean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Neues 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 smtClean="0"/>
              <a:t>In der Klausur aus didaktischen Gründen </a:t>
            </a:r>
            <a:r>
              <a:rPr lang="de-DE" b="1" noProof="0" dirty="0" smtClean="0">
                <a:solidFill>
                  <a:srgbClr val="C00000"/>
                </a:solidFill>
              </a:rPr>
              <a:t>verboten</a:t>
            </a:r>
            <a:r>
              <a:rPr lang="de-DE" noProof="0" dirty="0" smtClean="0">
                <a:solidFill>
                  <a:srgbClr val="C00000"/>
                </a:solidFill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</a:t>
            </a:r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Lambdas </a:t>
            </a:r>
            <a:r>
              <a:rPr lang="de-DE" noProof="0" dirty="0" smtClean="0"/>
              <a:t>(C++11)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Lambda-Ausdruck</a:t>
            </a:r>
            <a:r>
              <a:rPr lang="de-DE" noProof="0" dirty="0" smtClean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C++11</a:t>
            </a:r>
            <a:r>
              <a:rPr lang="de-DE" noProof="0" dirty="0" smtClean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In Kombination mit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</a:t>
            </a:r>
            <a:br>
              <a:rPr lang="de-DE" noProof="0" dirty="0" smtClean="0"/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Mittels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/>
              <a:t> kann die Variable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/>
              <a:t> aus dem Kontext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/>
              <a:t> "</a:t>
            </a:r>
            <a:r>
              <a:rPr lang="de-DE" b="1" noProof="0" dirty="0" smtClean="0"/>
              <a:t>eingefangen</a:t>
            </a:r>
            <a:r>
              <a:rPr lang="de-DE" noProof="0" dirty="0" smtClean="0"/>
              <a:t>" werden (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z.B.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://www.cprogramming.com/c++11/c++</a:t>
            </a:r>
            <a:r>
              <a:rPr lang="en-US" sz="1200" smtClean="0">
                <a:hlinkClick r:id="rId2"/>
              </a:rPr>
              <a:t>11-lambda-closures.html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en.wikipedia.org/wiki/Anonymous_function</a:t>
            </a:r>
            <a:endParaRPr lang="en-US" sz="1200" smtClean="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Makefiles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784936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Indem wir </a:t>
            </a:r>
            <a:r>
              <a:rPr lang="de-DE" altLang="de-DE" sz="1800" b="0" err="1" smtClean="0"/>
              <a:t>Eclipse</a:t>
            </a:r>
            <a:r>
              <a:rPr lang="de-DE" altLang="de-DE" sz="1800" b="0" smtClean="0"/>
              <a:t>-Projekte verwenden, </a:t>
            </a:r>
            <a:r>
              <a:rPr lang="de-DE" altLang="de-DE" sz="1800" smtClean="0"/>
              <a:t>binden wir uns an diese IDE.</a:t>
            </a:r>
            <a:br>
              <a:rPr lang="de-DE" altLang="de-DE" sz="1800" smtClean="0"/>
            </a:br>
            <a:endParaRPr lang="de-DE" altLang="de-DE" sz="180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Tatsächlich gab es früher gar keine so mächtigen IDEs wie heute …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… aber trotzdem große C/C++-Projekte mit </a:t>
            </a:r>
            <a:r>
              <a:rPr lang="de-DE" altLang="de-DE" sz="1800" smtClean="0"/>
              <a:t>hunderten von Dateien/Klassen </a:t>
            </a:r>
            <a:r>
              <a:rPr lang="de-DE" altLang="de-DE" sz="1800" b="0" smtClean="0"/>
              <a:t>und </a:t>
            </a:r>
            <a:r>
              <a:rPr lang="de-DE" altLang="de-DE" sz="1800" smtClean="0"/>
              <a:t>noch mehr Abhängigkeiten</a:t>
            </a:r>
            <a:r>
              <a:rPr lang="de-DE" altLang="de-DE" sz="1800" b="0" smtClean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soll man da den Überblick bewahren?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Mittels Regeln!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063717" y="3473676"/>
            <a:ext cx="6576227" cy="2965135"/>
            <a:chOff x="2063717" y="3473676"/>
            <a:chExt cx="6576227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 smtClean="0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 smtClean="0">
                  <a:solidFill>
                    <a:schemeClr val="bg1"/>
                  </a:solidFill>
                </a:rPr>
                <a:t>Target</a:t>
              </a:r>
              <a:endParaRPr lang="de-DE" i="1">
                <a:solidFill>
                  <a:schemeClr val="bg1"/>
                </a:solidFill>
              </a:endParaRP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Abhängigkeiten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Befehl, um Target zu bauen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063717" y="6109787"/>
              <a:ext cx="5172108" cy="329024"/>
            </a:xfrm>
            <a:prstGeom prst="wedgeRoundRectCallout">
              <a:avLst>
                <a:gd name="adj1" fmla="val -47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1 Tab Einrückung zur Gruppierung von Befehlen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</p:bld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"</a:t>
            </a:r>
            <a:r>
              <a:rPr lang="de-DE" noProof="0" dirty="0" err="1" smtClean="0"/>
              <a:t>Make</a:t>
            </a:r>
            <a:r>
              <a:rPr lang="de-DE" noProof="0" dirty="0" smtClean="0"/>
              <a:t> </a:t>
            </a:r>
            <a:r>
              <a:rPr lang="de-DE" noProof="0" dirty="0" err="1" smtClean="0"/>
              <a:t>is</a:t>
            </a:r>
            <a:r>
              <a:rPr lang="de-DE" noProof="0" dirty="0" smtClean="0"/>
              <a:t> an expert </a:t>
            </a:r>
            <a:r>
              <a:rPr lang="de-DE" noProof="0" dirty="0" err="1" smtClean="0"/>
              <a:t>system</a:t>
            </a:r>
            <a:r>
              <a:rPr lang="de-DE" noProof="0" dirty="0" smtClean="0"/>
              <a:t>." [1]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 smtClean="0"/>
              <a:t>Eingabe</a:t>
            </a:r>
            <a:r>
              <a:rPr lang="de-DE" noProof="0" dirty="0" smtClean="0"/>
              <a:t>: Regelmenge (fix) + Zustand des </a:t>
            </a:r>
            <a:r>
              <a:rPr lang="de-DE" noProof="0" dirty="0" err="1" smtClean="0"/>
              <a:t>Workspaces</a:t>
            </a:r>
            <a:r>
              <a:rPr lang="de-DE" noProof="0" dirty="0" smtClean="0"/>
              <a:t> (variabel)</a:t>
            </a:r>
          </a:p>
          <a:p>
            <a:r>
              <a:rPr lang="de-DE" b="1" noProof="0" dirty="0" smtClean="0"/>
              <a:t>Ausgabe</a:t>
            </a:r>
            <a:r>
              <a:rPr lang="de-DE" noProof="0" dirty="0" smtClean="0"/>
              <a:t>: Notwendige </a:t>
            </a:r>
            <a:r>
              <a:rPr lang="de-DE" noProof="0" dirty="0" err="1" smtClean="0"/>
              <a:t>Buildschritte</a:t>
            </a:r>
            <a:r>
              <a:rPr lang="de-DE" noProof="0" dirty="0" smtClean="0"/>
              <a:t> (z.B. "Erzeuge </a:t>
            </a:r>
            <a:r>
              <a:rPr lang="de-DE" noProof="0" dirty="0" err="1" smtClean="0"/>
              <a:t>main.o</a:t>
            </a:r>
            <a:r>
              <a:rPr lang="de-DE" noProof="0" dirty="0" smtClean="0"/>
              <a:t>, Erzeuge </a:t>
            </a:r>
            <a:r>
              <a:rPr lang="de-DE" noProof="0" dirty="0" err="1" smtClean="0"/>
              <a:t>prog</a:t>
            </a:r>
            <a:r>
              <a:rPr lang="de-DE" noProof="0" dirty="0" smtClean="0"/>
              <a:t>")</a:t>
            </a:r>
            <a:endParaRPr lang="de-DE" noProof="0" dirty="0" smtClean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-120291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[1] Miller</a:t>
            </a:r>
            <a:r>
              <a:rPr lang="en-US" sz="1200"/>
              <a:t>, P.A. (1998), </a:t>
            </a:r>
            <a:r>
              <a:rPr lang="en-US" sz="1200" smtClean="0"/>
              <a:t>"Recursive </a:t>
            </a:r>
            <a:r>
              <a:rPr lang="en-US" sz="1200"/>
              <a:t>Make Considered Harmful</a:t>
            </a:r>
            <a:r>
              <a:rPr lang="en-US" sz="1200" smtClean="0"/>
              <a:t>," AUUGN </a:t>
            </a:r>
            <a:r>
              <a:rPr lang="en-US" sz="1200"/>
              <a:t>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prog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-o $@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main.c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main.c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parse.c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Directed Acyclic Graph</a:t>
            </a:r>
            <a:endParaRPr lang="en-US" b="1"/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Workspace</a:t>
            </a:r>
            <a:endParaRPr lang="en-US" b="1"/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Makefile (Regelmenge)</a:t>
            </a:r>
            <a:endParaRPr lang="en-US" b="1"/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Veränderung</a:t>
            </a:r>
            <a:endParaRPr lang="en-US"/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Notwendige</a:t>
            </a:r>
            <a:br>
              <a:rPr lang="en-US" smtClean="0"/>
            </a:br>
            <a:r>
              <a:rPr lang="en-US" smtClean="0"/>
              <a:t>Neuberechnung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Erstes Target ist immer der </a:t>
            </a:r>
            <a:r>
              <a:rPr lang="de-DE" b="1" smtClean="0">
                <a:solidFill>
                  <a:schemeClr val="bg1"/>
                </a:solidFill>
              </a:rPr>
              <a:t>Default-Einstiegspunkt</a:t>
            </a:r>
            <a:r>
              <a:rPr lang="de-DE" smtClean="0">
                <a:solidFill>
                  <a:schemeClr val="bg1"/>
                </a:solidFill>
              </a:rPr>
              <a:t>. Eclipse will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Erzeugt Listen aller </a:t>
            </a:r>
            <a:r>
              <a:rPr lang="de-DE" err="1" smtClean="0">
                <a:solidFill>
                  <a:schemeClr val="bg1"/>
                </a:solidFill>
              </a:rPr>
              <a:t>Impl</a:t>
            </a:r>
            <a:r>
              <a:rPr lang="de-DE" smtClean="0">
                <a:solidFill>
                  <a:schemeClr val="bg1"/>
                </a:solidFill>
              </a:rPr>
              <a:t>-Dateien und der entsprechenden </a:t>
            </a:r>
            <a:r>
              <a:rPr lang="de-DE" i="1" err="1" smtClean="0">
                <a:solidFill>
                  <a:schemeClr val="bg1"/>
                </a:solidFill>
              </a:rPr>
              <a:t>Object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Platzhalter</a:t>
            </a:r>
            <a:r>
              <a:rPr lang="de-DE" smtClean="0">
                <a:solidFill>
                  <a:schemeClr val="bg1"/>
                </a:solidFill>
              </a:rPr>
              <a:t>: $^ - Abh.; $@ - Target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</a:t>
            </a:r>
            <a:r>
              <a:rPr lang="de-DE" b="1" smtClean="0">
                <a:solidFill>
                  <a:schemeClr val="bg1"/>
                </a:solidFill>
              </a:rPr>
              <a:t>Suffixregel</a:t>
            </a:r>
            <a:r>
              <a:rPr lang="de-DE" smtClean="0">
                <a:solidFill>
                  <a:schemeClr val="bg1"/>
                </a:solidFill>
              </a:rPr>
              <a:t>"; $&lt; - Input; $@ - </a:t>
            </a:r>
            <a:r>
              <a:rPr lang="de-DE" err="1" smtClean="0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Include</a:t>
            </a:r>
            <a:r>
              <a:rPr lang="de-DE" b="1" smtClean="0">
                <a:solidFill>
                  <a:schemeClr val="bg1"/>
                </a:solidFill>
              </a:rPr>
              <a:t>-Dependencies</a:t>
            </a:r>
            <a:r>
              <a:rPr lang="de-DE" smtClean="0">
                <a:solidFill>
                  <a:schemeClr val="bg1"/>
                </a:solidFill>
              </a:rPr>
              <a:t> (später)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Lösch-Regel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Beispiel:</a:t>
            </a:r>
            <a:br>
              <a:rPr lang="de-DE" altLang="de-DE" noProof="0" dirty="0" smtClean="0"/>
            </a:br>
            <a:r>
              <a:rPr lang="de-DE" altLang="de-DE" noProof="0" dirty="0" smtClean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 smtClean="0">
                <a:solidFill>
                  <a:schemeClr val="bg1"/>
                </a:solidFill>
              </a:rPr>
              <a:t>Aufzugstrategie</a:t>
            </a:r>
            <a:r>
              <a:rPr lang="de-DE" dirty="0" smtClean="0">
                <a:solidFill>
                  <a:schemeClr val="bg1"/>
                </a:solidFill>
              </a:rPr>
              <a:t> legt Abarbeitungsreihenfolge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fest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 smtClean="0">
                <a:solidFill>
                  <a:schemeClr val="bg1"/>
                </a:solidFill>
              </a:rPr>
              <a:t>Metriken/Optimierungsziele</a:t>
            </a:r>
            <a:r>
              <a:rPr lang="de-DE" b="1" dirty="0">
                <a:solidFill>
                  <a:schemeClr val="bg1"/>
                </a:solidFill>
              </a:rPr>
              <a:t>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Ablauf</a:t>
            </a:r>
            <a:endParaRPr lang="de-DE" noProof="0" dirty="0"/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1. Damit ich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 erfüllen kann, brauche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</a:t>
            </a:r>
            <a:r>
              <a:rPr lang="de-DE" smtClean="0">
                <a:solidFill>
                  <a:schemeClr val="bg1"/>
                </a:solidFill>
              </a:rPr>
              <a:t>. Falls ich kein </a:t>
            </a:r>
            <a:r>
              <a:rPr lang="de-DE" i="1" smtClean="0">
                <a:solidFill>
                  <a:schemeClr val="bg1"/>
                </a:solidFill>
              </a:rPr>
              <a:t>main.exe </a:t>
            </a:r>
            <a:r>
              <a:rPr lang="de-DE" smtClean="0">
                <a:solidFill>
                  <a:schemeClr val="bg1"/>
                </a:solidFill>
              </a:rPr>
              <a:t>habe, brauche ich alle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-Dateien, um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daraus zu linken.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3. Falls eine der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 neuer ist als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  muss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trotzdem neu bauen.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</a:t>
            </a:r>
            <a:r>
              <a:rPr lang="de-DE" smtClean="0">
                <a:solidFill>
                  <a:schemeClr val="bg1"/>
                </a:solidFill>
              </a:rPr>
              <a:t>. Analog läuft es für die Kompilierung der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Dateien.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</a:t>
            </a:r>
            <a:r>
              <a:rPr lang="de-DE" altLang="de-DE" noProof="0" dirty="0" err="1" smtClean="0"/>
              <a:t>Include-Dependencies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sich ein Header ändert, müssen alle abhängigen Dateien (</a:t>
            </a:r>
            <a:r>
              <a:rPr lang="de-DE" b="0" i="1" kern="0" smtClean="0"/>
              <a:t>#</a:t>
            </a:r>
            <a:r>
              <a:rPr lang="de-DE" b="0" i="1" kern="0" err="1" smtClean="0"/>
              <a:t>include</a:t>
            </a:r>
            <a:r>
              <a:rPr lang="de-DE" b="0" kern="0" smtClean="0"/>
              <a:t>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Dazu dienen die Flags </a:t>
            </a:r>
            <a:r>
              <a:rPr lang="de-DE" i="1" kern="0" smtClean="0"/>
              <a:t>-MMD</a:t>
            </a:r>
            <a:r>
              <a:rPr lang="de-DE" b="0" kern="0" smtClean="0"/>
              <a:t> </a:t>
            </a:r>
            <a:r>
              <a:rPr lang="de-DE" i="1" kern="0" smtClean="0"/>
              <a:t>-MP </a:t>
            </a:r>
            <a:r>
              <a:rPr lang="de-DE" b="0" kern="0" smtClean="0"/>
              <a:t>und </a:t>
            </a:r>
            <a:r>
              <a:rPr lang="de-DE" kern="0" smtClean="0"/>
              <a:t>-</a:t>
            </a:r>
            <a:r>
              <a:rPr lang="de-DE" i="1" kern="0" err="1" smtClean="0"/>
              <a:t>include</a:t>
            </a:r>
            <a:r>
              <a:rPr lang="de-DE" i="1" kern="0" smtClean="0"/>
              <a:t> $(</a:t>
            </a:r>
            <a:r>
              <a:rPr lang="de-DE" i="1" kern="0" err="1" smtClean="0"/>
              <a:t>deps</a:t>
            </a:r>
            <a:r>
              <a:rPr lang="de-DE" i="1" kern="0" smtClean="0"/>
              <a:t>)</a:t>
            </a:r>
            <a:r>
              <a:rPr lang="de-DE" b="0" i="1" kern="0" smtClea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 smtClean="0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 smtClean="0"/>
              <a:t>Building.o</a:t>
            </a:r>
            <a:r>
              <a:rPr lang="de-DE" sz="1400" smtClean="0"/>
              <a:t>: Building.cpp Floor.hpp Person.hpp #...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r>
              <a:rPr lang="de-DE" sz="1400" smtClean="0"/>
              <a:t/>
            </a:r>
            <a:br>
              <a:rPr lang="de-DE" sz="1400" smtClean="0"/>
            </a:br>
            <a:endParaRPr lang="de-DE" sz="1400" smtClean="0"/>
          </a:p>
          <a:p>
            <a:pPr algn="l"/>
            <a:r>
              <a:rPr lang="de-DE" sz="1400" smtClean="0"/>
              <a:t>Floor.hpp:</a:t>
            </a:r>
          </a:p>
          <a:p>
            <a:pPr algn="l"/>
            <a:r>
              <a:rPr lang="de-DE" sz="1400"/>
              <a:t> </a:t>
            </a:r>
            <a:r>
              <a:rPr lang="de-DE" sz="1400" smtClean="0"/>
              <a:t>   # </a:t>
            </a:r>
            <a:r>
              <a:rPr lang="de-DE" sz="1400" err="1" smtClean="0"/>
              <a:t>nop</a:t>
            </a:r>
            <a:endParaRPr lang="de-DE" sz="1400" smtClean="0"/>
          </a:p>
          <a:p>
            <a:pPr algn="l"/>
            <a:endParaRPr lang="de-DE" sz="1400"/>
          </a:p>
          <a:p>
            <a:pPr algn="l"/>
            <a:r>
              <a:rPr lang="de-DE" sz="1400" smtClean="0"/>
              <a:t>Person.hpp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.PHONY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Ziel</a:t>
            </a:r>
            <a:r>
              <a:rPr lang="de-DE" noProof="0" dirty="0" smtClean="0"/>
              <a:t> = </a:t>
            </a:r>
            <a:r>
              <a:rPr lang="de-DE" b="1" noProof="0" dirty="0" smtClean="0"/>
              <a:t>Dateinamen(</a:t>
            </a:r>
            <a:r>
              <a:rPr lang="de-DE" b="1" noProof="0" dirty="0" err="1" smtClean="0"/>
              <a:t>smuster</a:t>
            </a:r>
            <a:r>
              <a:rPr lang="de-DE" b="1" noProof="0" dirty="0" smtClean="0"/>
              <a:t>)</a:t>
            </a:r>
            <a:r>
              <a:rPr lang="de-DE" noProof="0" dirty="0" smtClean="0"/>
              <a:t> (bspw. main.exe)</a:t>
            </a:r>
          </a:p>
          <a:p>
            <a:pPr lvl="1"/>
            <a:r>
              <a:rPr lang="de-DE" noProof="0" dirty="0" smtClean="0"/>
              <a:t>In unserem Beispiel: verletzt durch Ziele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</a:t>
            </a:r>
          </a:p>
          <a:p>
            <a:pPr lvl="1"/>
            <a:r>
              <a:rPr lang="de-DE" noProof="0" dirty="0" smtClean="0"/>
              <a:t>Kein Problem, solange es keine Datei mit </a:t>
            </a:r>
            <a:r>
              <a:rPr lang="de-DE" noProof="0" dirty="0" err="1" smtClean="0"/>
              <a:t>namen</a:t>
            </a:r>
            <a:r>
              <a:rPr lang="de-DE" noProof="0" dirty="0" smtClean="0"/>
              <a:t> </a:t>
            </a:r>
            <a:r>
              <a:rPr lang="de-DE" i="1" noProof="0" dirty="0" smtClean="0"/>
              <a:t>all</a:t>
            </a:r>
            <a:r>
              <a:rPr lang="de-DE" noProof="0" dirty="0" smtClean="0"/>
              <a:t> oder </a:t>
            </a:r>
            <a:r>
              <a:rPr lang="de-DE" i="1" noProof="0" dirty="0" smtClean="0"/>
              <a:t>clean</a:t>
            </a:r>
            <a:r>
              <a:rPr lang="de-DE" noProof="0" dirty="0" smtClean="0"/>
              <a:t> gibt – andernfalls würde keines der </a:t>
            </a:r>
            <a:r>
              <a:rPr lang="de-DE" noProof="0" dirty="0" err="1" smtClean="0"/>
              <a:t>Recipes</a:t>
            </a:r>
            <a:r>
              <a:rPr lang="de-DE" noProof="0" dirty="0" smtClean="0"/>
              <a:t> ausgeführt werden, da zumindest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keine </a:t>
            </a:r>
            <a:r>
              <a:rPr lang="de-DE" noProof="0" smtClean="0"/>
              <a:t>Vorbedingungen hat</a:t>
            </a:r>
            <a:endParaRPr lang="de-DE" noProof="0" dirty="0" smtClean="0"/>
          </a:p>
          <a:p>
            <a:r>
              <a:rPr lang="de-DE" b="1" noProof="0" dirty="0" smtClean="0"/>
              <a:t>Lösung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 smtClean="0"/>
              <a:t>-Deklaration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www.gnu.org/software/make/manual/html_node/Phony-Targets.html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PHONY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 smtClean="0"/>
              <a:t>Buildtools</a:t>
            </a:r>
            <a:r>
              <a:rPr lang="de-DE" altLang="de-DE" b="0" noProof="0" dirty="0" smtClean="0"/>
              <a:t> sind ab einer bestimmten Projektgröße </a:t>
            </a:r>
            <a:r>
              <a:rPr lang="de-DE" altLang="de-DE" b="1" noProof="0" dirty="0" smtClean="0"/>
              <a:t>unabdingbar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>
                <a:sym typeface="Wingdings" panose="05000000000000000000" pitchFamily="2" charset="2"/>
              </a:rPr>
              <a:t/>
            </a:r>
            <a:br>
              <a:rPr lang="de-DE" altLang="de-DE" noProof="0" dirty="0" smtClean="0">
                <a:sym typeface="Wingdings" panose="05000000000000000000" pitchFamily="2" charset="2"/>
              </a:rPr>
            </a:br>
            <a:endParaRPr lang="de-DE" altLang="de-DE" noProof="0" dirty="0" smtClean="0"/>
          </a:p>
          <a:p>
            <a:r>
              <a:rPr lang="de-DE" altLang="de-DE" b="0" noProof="0" dirty="0" err="1" smtClean="0"/>
              <a:t>Makefiles</a:t>
            </a:r>
            <a:r>
              <a:rPr lang="de-DE" altLang="de-DE" b="0" noProof="0" dirty="0" smtClean="0"/>
              <a:t> erlauben </a:t>
            </a:r>
            <a:r>
              <a:rPr lang="de-DE" altLang="de-DE" b="1" noProof="0" dirty="0" smtClean="0"/>
              <a:t>inkrementelles Bauen von </a:t>
            </a:r>
            <a:r>
              <a:rPr lang="de-DE" altLang="de-DE" b="1" noProof="0" smtClean="0"/>
              <a:t>Projekten</a:t>
            </a:r>
            <a:r>
              <a:rPr lang="de-DE" altLang="de-DE" noProof="0" smtClean="0"/>
              <a:t>…</a:t>
            </a:r>
          </a:p>
          <a:p>
            <a:pPr lvl="1"/>
            <a:r>
              <a:rPr lang="de-DE" altLang="de-DE" b="0" noProof="0" smtClean="0"/>
              <a:t>… </a:t>
            </a:r>
            <a:r>
              <a:rPr lang="de-DE" altLang="de-DE" b="0" noProof="0" dirty="0" smtClean="0"/>
              <a:t>müssen aber gepflegt werden und sind </a:t>
            </a:r>
            <a:r>
              <a:rPr lang="de-DE" altLang="de-DE" b="1" noProof="0" dirty="0" smtClean="0"/>
              <a:t>nicht-trivial zu erlernen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b="1" noProof="0" dirty="0" smtClean="0"/>
              <a:t>Alternativen: </a:t>
            </a:r>
            <a:r>
              <a:rPr lang="de-DE" altLang="de-DE" noProof="0" dirty="0" err="1" smtClean="0"/>
              <a:t>Makefile</a:t>
            </a:r>
            <a:r>
              <a:rPr lang="de-DE" altLang="de-DE" noProof="0" dirty="0" smtClean="0"/>
              <a:t>-Generatoren und andere </a:t>
            </a:r>
            <a:r>
              <a:rPr lang="de-DE" altLang="de-DE" noProof="0" dirty="0" err="1" smtClean="0"/>
              <a:t>Buildtools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cmake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qmake</a:t>
            </a:r>
            <a:r>
              <a:rPr lang="de-DE" altLang="de-DE" noProof="0" dirty="0" smtClean="0"/>
              <a:t>: Generatoren für </a:t>
            </a:r>
            <a:r>
              <a:rPr lang="de-DE" altLang="de-DE" noProof="0" dirty="0" err="1" smtClean="0"/>
              <a:t>Makefiles</a:t>
            </a:r>
            <a:r>
              <a:rPr lang="de-DE" altLang="de-DE" noProof="0" dirty="0" smtClean="0"/>
              <a:t> (letzterer von </a:t>
            </a:r>
            <a:r>
              <a:rPr lang="de-DE" altLang="de-DE" noProof="0" dirty="0" err="1" smtClean="0"/>
              <a:t>Qt</a:t>
            </a:r>
            <a:r>
              <a:rPr lang="de-DE" altLang="de-DE" noProof="0" dirty="0" smtClean="0"/>
              <a:t>)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Ant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Maven</a:t>
            </a:r>
            <a:r>
              <a:rPr lang="de-DE" altLang="de-DE" noProof="0" dirty="0" smtClean="0"/>
              <a:t>, </a:t>
            </a:r>
            <a:r>
              <a:rPr lang="de-DE" altLang="de-DE" i="1" noProof="0" dirty="0" smtClean="0"/>
              <a:t>Ivy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Gradle</a:t>
            </a:r>
            <a:r>
              <a:rPr lang="de-DE" altLang="de-DE" noProof="0" dirty="0" smtClean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Mehrfachvererbungsprobleme In Java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[Exkurs] Mehrfachvererbung </a:t>
            </a:r>
            <a:r>
              <a:rPr lang="de-DE" noProof="0" smtClean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 smtClean="0"/>
              <a:t>Frage</a:t>
            </a:r>
            <a:r>
              <a:rPr lang="de-DE" noProof="0" dirty="0" smtClean="0"/>
              <a:t>: Wie wird in Java die folgende Situation gelöst?</a:t>
            </a:r>
          </a:p>
          <a:p>
            <a:r>
              <a:rPr lang="de-DE" b="1" noProof="0" dirty="0" smtClean="0"/>
              <a:t>Antwort</a:t>
            </a:r>
            <a:r>
              <a:rPr lang="de-DE" noProof="0" dirty="0" smtClean="0"/>
              <a:t>: Gar nicht – darf so nicht </a:t>
            </a:r>
            <a:r>
              <a:rPr lang="de-DE" noProof="0" smtClean="0"/>
              <a:t>vorkommen!</a:t>
            </a:r>
          </a:p>
          <a:p>
            <a:r>
              <a:rPr lang="de-DE" b="1" noProof="0" smtClean="0"/>
              <a:t>Mögliche Lösung</a:t>
            </a:r>
            <a:r>
              <a:rPr lang="de-DE" noProof="0" smtClean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 smtClean="0"/>
              <a:t> aber kein Untertyp 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 smtClean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 smtClea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Error: The 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return type is incompatible with </a:t>
              </a:r>
              <a:r>
                <a:rPr lang="en-US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 smtClean="0"/>
              <a:t>[Exkurs] Mehrfachvererbung </a:t>
            </a:r>
            <a:r>
              <a:rPr lang="de-DE" noProof="0" dirty="0" smtClean="0"/>
              <a:t>in </a:t>
            </a:r>
            <a:r>
              <a:rPr lang="de-DE" noProof="0" smtClean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 smtClean="0"/>
              <a:t>Seit Java 1.8: </a:t>
            </a:r>
            <a:r>
              <a:rPr lang="de-DE" noProof="0" smtClean="0"/>
              <a:t>Statische Methoden mittels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smtClean="0"/>
              <a:t> in Interfaces mögliche</a:t>
            </a:r>
          </a:p>
          <a:p>
            <a:r>
              <a:rPr lang="de-DE" noProof="0" smtClean="0"/>
              <a:t>… und damit auch neue Probleme </a:t>
            </a:r>
            <a:r>
              <a:rPr lang="de-DE" noProof="0" smtClean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: class MyClass inherits unrelated defaults for run() from types InterfaceA and </a:t>
              </a: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Lizenz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 smtClean="0"/>
              <a:t>Dieses Werk ist lizenziert unter einer Creative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 Namensnennung - Nicht kommerziell - Keine Bearbeitungen 4.0 International Lizenz</a:t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r>
              <a:rPr lang="de-DE" sz="1200" noProof="0" smtClean="0">
                <a:hlinkClick r:id="rId2"/>
              </a:rPr>
              <a:t>http</a:t>
            </a:r>
            <a:r>
              <a:rPr lang="de-DE" sz="1200" noProof="0" dirty="0" smtClean="0">
                <a:hlinkClick r:id="rId2"/>
              </a:rPr>
              <a:t>://</a:t>
            </a:r>
            <a:r>
              <a:rPr lang="de-DE" sz="1200" noProof="0" smtClean="0">
                <a:hlinkClick r:id="rId2"/>
              </a:rPr>
              <a:t>creativecommons.org/licenses/by-nc-nd/4.0/</a:t>
            </a: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r>
              <a:rPr lang="de-DE" noProof="0" dirty="0" smtClean="0"/>
              <a:t>Die Logos der TU Darmstadt und des Fachgebiets Echtzeitsysteme unterliegen der </a:t>
            </a:r>
            <a:r>
              <a:rPr lang="de-DE" noProof="0" smtClean="0"/>
              <a:t>Fair-</a:t>
            </a:r>
            <a:r>
              <a:rPr lang="de-DE" noProof="0" err="1" smtClean="0"/>
              <a:t>Use</a:t>
            </a:r>
            <a:r>
              <a:rPr lang="de-DE" noProof="0" smtClean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mtClean="0"/>
              <a:t>Beteiligte Autoren (alphabetisch):</a:t>
            </a:r>
          </a:p>
          <a:p>
            <a:pPr algn="l"/>
            <a:r>
              <a:rPr lang="en-US" smtClean="0"/>
              <a:t>Anthony Anjorin,</a:t>
            </a:r>
          </a:p>
          <a:p>
            <a:pPr algn="l"/>
            <a:r>
              <a:rPr lang="en-US" smtClean="0"/>
              <a:t>Matthias Gazzari,</a:t>
            </a:r>
          </a:p>
          <a:p>
            <a:pPr algn="l"/>
            <a:r>
              <a:rPr lang="en-US" smtClean="0"/>
              <a:t>Nicolas Himmelmann,</a:t>
            </a:r>
          </a:p>
          <a:p>
            <a:pPr algn="l"/>
            <a:r>
              <a:rPr lang="en-US" smtClean="0"/>
              <a:t>Puria Izady,</a:t>
            </a:r>
          </a:p>
          <a:p>
            <a:pPr algn="l"/>
            <a:r>
              <a:rPr lang="en-US" smtClean="0"/>
              <a:t>Philipp Joncyk,</a:t>
            </a:r>
          </a:p>
          <a:p>
            <a:pPr algn="l"/>
            <a:r>
              <a:rPr lang="en-US" smtClean="0"/>
              <a:t>Roland Kluge,</a:t>
            </a:r>
          </a:p>
          <a:p>
            <a:pPr algn="l"/>
            <a:r>
              <a:rPr lang="en-US" smtClean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Bildnachweis und </a:t>
            </a:r>
            <a:r>
              <a:rPr lang="de-DE" noProof="0" dirty="0" err="1" smtClean="0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Titelbild "Organisatorisches" (Papierstapel)</a:t>
            </a:r>
            <a:r>
              <a:rPr lang="de-DE" noProof="0" dirty="0" smtClean="0"/>
              <a:t>: CC BY-SA 3.0,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Jonathan Joseph </a:t>
            </a:r>
            <a:r>
              <a:rPr lang="de-DE" noProof="0" dirty="0" err="1" smtClean="0"/>
              <a:t>Bondhus</a:t>
            </a:r>
            <a:r>
              <a:rPr lang="de-DE" noProof="0" dirty="0" smtClean="0"/>
              <a:t> on Wiki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2"/>
              </a:rPr>
              <a:t>https://commons.wikimedia.org/wiki/Paper#/media/File:Stack_of_Copy_Paper.jpg</a:t>
            </a:r>
            <a:endParaRPr lang="de-DE" noProof="0" dirty="0" smtClean="0"/>
          </a:p>
          <a:p>
            <a:r>
              <a:rPr lang="de-DE" b="1" noProof="0" dirty="0" smtClean="0"/>
              <a:t>Lächelndes Fragezeichen</a:t>
            </a:r>
            <a:r>
              <a:rPr lang="de-DE" noProof="0" dirty="0" smtClean="0"/>
              <a:t>: "</a:t>
            </a:r>
            <a:r>
              <a:rPr lang="de-DE" noProof="0" dirty="0" err="1" smtClean="0"/>
              <a:t>attribution</a:t>
            </a:r>
            <a:r>
              <a:rPr lang="de-DE" noProof="0" dirty="0" smtClean="0"/>
              <a:t>",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katieyunholmes</a:t>
            </a:r>
            <a:r>
              <a:rPr lang="de-DE" noProof="0" dirty="0" smtClean="0"/>
              <a:t>: </a:t>
            </a:r>
            <a:r>
              <a:rPr lang="de-DE" noProof="0" dirty="0" err="1" smtClean="0"/>
              <a:t>smiley</a:t>
            </a:r>
            <a:r>
              <a:rPr lang="de-DE" noProof="0" dirty="0" smtClean="0"/>
              <a:t> </a:t>
            </a:r>
            <a:r>
              <a:rPr lang="de-DE" noProof="0" dirty="0" err="1" smtClean="0"/>
              <a:t>face</a:t>
            </a:r>
            <a:r>
              <a:rPr lang="de-DE" noProof="0" dirty="0" smtClean="0"/>
              <a:t> </a:t>
            </a:r>
            <a:r>
              <a:rPr lang="de-DE" noProof="0" dirty="0" err="1" smtClean="0"/>
              <a:t>clip</a:t>
            </a:r>
            <a:r>
              <a:rPr lang="de-DE" noProof="0" dirty="0" smtClean="0"/>
              <a:t> </a:t>
            </a:r>
            <a:r>
              <a:rPr lang="de-DE" noProof="0" dirty="0" err="1" smtClean="0"/>
              <a:t>art</a:t>
            </a:r>
            <a:r>
              <a:rPr lang="de-DE" noProof="0" dirty="0" smtClean="0"/>
              <a:t> </a:t>
            </a:r>
            <a:r>
              <a:rPr lang="de-DE" noProof="0" dirty="0" err="1" smtClean="0"/>
              <a:t>animated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3"/>
              </a:rPr>
              <a:t>http://cliparts.co/clipart/2613703</a:t>
            </a:r>
            <a:endParaRPr lang="de-DE" noProof="0" dirty="0" smtClean="0"/>
          </a:p>
          <a:p>
            <a:r>
              <a:rPr lang="de-DE" b="1" noProof="0" dirty="0" smtClean="0"/>
              <a:t>Fotos des Experimentierboards</a:t>
            </a:r>
            <a:r>
              <a:rPr lang="de-DE" noProof="0" dirty="0" smtClean="0"/>
              <a:t>: CC BY-SA 3.0</a:t>
            </a:r>
            <a:r>
              <a:rPr lang="de-DE" noProof="0" smtClean="0"/>
              <a:t>, </a:t>
            </a:r>
            <a:r>
              <a:rPr lang="de-DE" smtClean="0"/>
              <a:t>Roland Kluge 2017, </a:t>
            </a:r>
            <a:r>
              <a:rPr lang="de-DE" noProof="0" smtClean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 smtClean="0"/>
              <a:t>Laufendes Beispiel:</a:t>
            </a:r>
            <a:br>
              <a:rPr lang="de-DE" altLang="de-DE" dirty="0" smtClean="0"/>
            </a:br>
            <a:r>
              <a:rPr lang="de-DE" altLang="de-DE" dirty="0" smtClean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Klasse und abstrakte Klasse</a:t>
            </a:r>
            <a:endParaRPr lang="de-DE" dirty="0"/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Assoziation mit Rollenname und Multiplizität </a:t>
            </a:r>
            <a:r>
              <a:rPr lang="de-DE" smtClean="0"/>
              <a:t>und String-Attribut </a:t>
            </a:r>
            <a:r>
              <a:rPr lang="de-DE" dirty="0" smtClean="0"/>
              <a:t>von Person</a:t>
            </a:r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Legende</a:t>
            </a:r>
            <a:endParaRPr lang="de-DE" b="1" dirty="0"/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Klassendiagramm</a:t>
            </a:r>
            <a:endParaRPr lang="de-DE" b="1" dirty="0"/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 smtClean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  <a:endParaRPr lang="de-DE" altLang="de-DE" sz="1600" b="0">
                <a:solidFill>
                  <a:schemeClr val="bg1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 smtClean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ist der Unterschied zwischen Funktion und Methode?</a:t>
            </a:r>
            <a:br>
              <a:rPr lang="de-DE" altLang="de-DE" sz="1800" b="0" smtClean="0"/>
            </a:br>
            <a:r>
              <a:rPr lang="de-DE" altLang="de-DE" sz="1800" b="0" smtClean="0"/>
              <a:t>Wie implementiert man </a:t>
            </a:r>
            <a:r>
              <a:rPr lang="de-DE" altLang="de-DE" sz="1800" smtClean="0"/>
              <a:t>Funktionen</a:t>
            </a:r>
            <a:r>
              <a:rPr lang="de-DE" altLang="de-DE" sz="1800" b="0" smtClean="0"/>
              <a:t> in Java?</a:t>
            </a:r>
            <a:endParaRPr lang="de-DE" altLang="de-DE" sz="1800" b="0"/>
          </a:p>
        </p:txBody>
      </p:sp>
      <p:sp>
        <p:nvSpPr>
          <p:cNvPr id="10245" name="Textfeld 5"/>
          <p:cNvSpPr txBox="1">
            <a:spLocks noChangeArrowheads="1"/>
          </p:cNvSpPr>
          <p:nvPr/>
        </p:nvSpPr>
        <p:spPr bwMode="auto">
          <a:xfrm>
            <a:off x="395288" y="3036888"/>
            <a:ext cx="4681537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</a:t>
            </a:r>
            <a:r>
              <a:rPr lang="de-DE" altLang="de-DE" sz="1800" b="0" smtClean="0"/>
              <a:t>die </a:t>
            </a:r>
            <a:r>
              <a:rPr lang="de-DE" altLang="de-DE" sz="1800" smtClean="0"/>
              <a:t>Verzeichnisstruktur</a:t>
            </a:r>
            <a:r>
              <a:rPr lang="de-DE" altLang="de-DE" sz="1800" b="0" smtClean="0"/>
              <a:t> </a:t>
            </a:r>
            <a:r>
              <a:rPr lang="de-DE" altLang="de-DE" sz="1800" b="0"/>
              <a:t>zu binden?</a:t>
            </a:r>
          </a:p>
        </p:txBody>
      </p:sp>
      <p:sp>
        <p:nvSpPr>
          <p:cNvPr id="10246" name="Textfeld 6"/>
          <p:cNvSpPr txBox="1">
            <a:spLocks noChangeArrowheads="1"/>
          </p:cNvSpPr>
          <p:nvPr/>
        </p:nvSpPr>
        <p:spPr bwMode="auto">
          <a:xfrm>
            <a:off x="395288" y="4117975"/>
            <a:ext cx="4681537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Hier seid Ihr gefragt! 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Building.hpp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 smtClean="0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 smtClean="0">
                <a:solidFill>
                  <a:schemeClr val="bg1"/>
                </a:solidFill>
              </a:rPr>
              <a:t>(nicht Methoden</a:t>
            </a:r>
            <a:r>
              <a:rPr lang="de-DE">
                <a:solidFill>
                  <a:schemeClr val="bg1"/>
                </a:solidFill>
              </a:rPr>
              <a:t>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 smtClean="0"/>
              <a:t>Header</a:t>
            </a:r>
            <a:r>
              <a:rPr lang="de-DE" altLang="de-DE" noProof="0" dirty="0" smtClean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</a:t>
            </a: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</a:t>
            </a:r>
            <a:r>
              <a:rPr lang="de-DE" smtClean="0">
                <a:solidFill>
                  <a:schemeClr val="bg1"/>
                </a:solidFill>
              </a:rPr>
              <a:t>Java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 smtClean="0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 smtClean="0">
                <a:solidFill>
                  <a:schemeClr val="bg1"/>
                </a:solidFill>
              </a:rPr>
              <a:t>	</a:t>
            </a:r>
            <a:r>
              <a:rPr lang="de-DE" err="1" smtClean="0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</a:t>
            </a:r>
            <a:r>
              <a:rPr lang="de-DE" smtClean="0">
                <a:solidFill>
                  <a:schemeClr val="bg1"/>
                </a:solidFill>
              </a:rPr>
              <a:t>Java: </a:t>
            </a:r>
            <a:endParaRPr lang="de-DE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 smtClean="0">
                <a:solidFill>
                  <a:schemeClr val="bg1"/>
                </a:solidFill>
              </a:rPr>
              <a:t>für Bibliotheken ("System")</a:t>
            </a:r>
            <a:r>
              <a:rPr lang="de-DE">
                <a:solidFill>
                  <a:schemeClr val="bg1"/>
                </a:solidFill>
              </a:rPr>
              <a:t/>
            </a:r>
            <a:br>
              <a:rPr lang="de-DE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 smtClean="0">
                <a:solidFill>
                  <a:schemeClr val="bg1"/>
                </a:solidFill>
              </a:rPr>
              <a:t>für </a:t>
            </a:r>
            <a:r>
              <a:rPr lang="de-DE">
                <a:solidFill>
                  <a:schemeClr val="bg1"/>
                </a:solidFill>
              </a:rPr>
              <a:t>eigenen </a:t>
            </a:r>
            <a:r>
              <a:rPr lang="de-DE" smtClean="0">
                <a:solidFill>
                  <a:schemeClr val="bg1"/>
                </a:solidFill>
              </a:rPr>
              <a:t>Code ("Projekt")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Definition </a:t>
            </a:r>
            <a:r>
              <a:rPr lang="de-DE" smtClean="0">
                <a:solidFill>
                  <a:schemeClr val="bg1"/>
                </a:solidFill>
              </a:rPr>
              <a:t>der Klasse mit </a:t>
            </a:r>
            <a:r>
              <a:rPr lang="de-DE" b="1" smtClean="0">
                <a:solidFill>
                  <a:schemeClr val="bg1"/>
                </a:solidFill>
              </a:rPr>
              <a:t>Deklaration </a:t>
            </a:r>
            <a:r>
              <a:rPr lang="de-DE" smtClean="0">
                <a:solidFill>
                  <a:schemeClr val="bg1"/>
                </a:solidFill>
              </a:rPr>
              <a:t>der Methoden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"Members" = Methoden + Attribute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smtClean="0"/>
              <a:t>Vortragsteil</a:t>
            </a:r>
            <a:r>
              <a:rPr lang="de-DE" sz="2200" noProof="0" dirty="0" smtClean="0"/>
              <a:t>	vermittelt 	</a:t>
            </a:r>
            <a:r>
              <a:rPr lang="de-DE" sz="2200" b="1" noProof="0" dirty="0" smtClean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 smtClean="0"/>
              <a:t>Übung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praktische Kenntnisse</a:t>
            </a:r>
            <a:r>
              <a:rPr lang="de-DE" sz="2200" noProof="0" dirty="0" smtClean="0"/>
              <a:t/>
            </a:r>
            <a:br>
              <a:rPr lang="de-DE" sz="2200" noProof="0" dirty="0" smtClean="0"/>
            </a:br>
            <a:r>
              <a:rPr lang="de-DE" sz="2200" noProof="0" dirty="0" smtClean="0"/>
              <a:t/>
            </a:r>
            <a:br>
              <a:rPr lang="de-DE" sz="2200" noProof="0" dirty="0" smtClean="0"/>
            </a:br>
            <a:endParaRPr lang="de-DE" sz="2200" noProof="0" dirty="0" smtClean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 smtClean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building with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floors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Header und </a:t>
            </a:r>
            <a:r>
              <a:rPr lang="de-DE" altLang="de-DE" u="sng" noProof="0" dirty="0" smtClean="0"/>
              <a:t>Implementierungs</a:t>
            </a:r>
            <a:r>
              <a:rPr lang="de-DE" altLang="de-DE" noProof="0" dirty="0" smtClean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Using</a:t>
            </a:r>
            <a:r>
              <a:rPr lang="de-DE" b="1" smtClean="0">
                <a:solidFill>
                  <a:schemeClr val="bg1"/>
                </a:solidFill>
              </a:rPr>
              <a:t>-Befehle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sind wie statische Imports in </a:t>
            </a:r>
            <a:r>
              <a:rPr lang="de-DE" smtClean="0">
                <a:solidFill>
                  <a:schemeClr val="bg1"/>
                </a:solidFill>
              </a:rPr>
              <a:t>Java (</a:t>
            </a:r>
            <a:r>
              <a:rPr lang="de-DE" i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 statt </a:t>
            </a:r>
            <a:r>
              <a:rPr lang="de-DE" i="1" err="1" smtClean="0">
                <a:solidFill>
                  <a:schemeClr val="bg1"/>
                </a:solidFill>
              </a:rPr>
              <a:t>std</a:t>
            </a:r>
            <a:r>
              <a:rPr lang="de-DE" i="1" smtClean="0">
                <a:solidFill>
                  <a:schemeClr val="bg1"/>
                </a:solidFill>
              </a:rPr>
              <a:t>::</a:t>
            </a:r>
            <a:r>
              <a:rPr lang="de-DE" i="1" err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VORSICHT</a:t>
            </a:r>
            <a:r>
              <a:rPr lang="de-DE" smtClean="0">
                <a:solidFill>
                  <a:schemeClr val="bg1"/>
                </a:solidFill>
              </a:rPr>
              <a:t>: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mtClean="0">
                <a:solidFill>
                  <a:schemeClr val="bg1"/>
                </a:solidFill>
              </a:rPr>
              <a:t>'s sollten stets hinter den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 smtClean="0">
                <a:solidFill>
                  <a:schemeClr val="bg1"/>
                </a:solidFill>
              </a:rPr>
              <a:t> auftreten.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Header-Datei</a:t>
            </a:r>
            <a:r>
              <a:rPr lang="de-DE">
                <a:solidFill>
                  <a:schemeClr val="bg1"/>
                </a:solidFill>
              </a:rPr>
              <a:t> wird </a:t>
            </a:r>
            <a:r>
              <a:rPr lang="de-DE" smtClean="0">
                <a:solidFill>
                  <a:schemeClr val="bg1"/>
                </a:solidFill>
              </a:rPr>
              <a:t>eingebunden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("exakte" Einfügung)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ist die </a:t>
            </a:r>
            <a:r>
              <a:rPr lang="de-DE" altLang="de-DE" sz="1800" b="0"/>
              <a:t>Trennung in Header- und </a:t>
            </a:r>
            <a:r>
              <a:rPr lang="de-DE" altLang="de-DE" sz="1800" b="0" smtClean="0"/>
              <a:t>Implementierungsdateien </a:t>
            </a:r>
            <a:r>
              <a:rPr lang="de-DE" altLang="de-DE" sz="1800" smtClean="0"/>
              <a:t>hilfreich</a:t>
            </a:r>
            <a:r>
              <a:rPr lang="de-DE" altLang="de-DE" sz="1800" b="0"/>
              <a:t>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 smtClean="0"/>
              <a:t>eine Fehlerquelle</a:t>
            </a:r>
            <a:r>
              <a:rPr lang="de-DE" altLang="de-DE" sz="1800" b="0" smtClean="0"/>
              <a:t>? 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smtClean="0"/>
                <a:t>Compile Time</a:t>
              </a:r>
              <a:endParaRPr lang="en-US" sz="1400" kern="120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Drei aufeinander aufbauende Phasen von Quellcode zur Ausführung</a:t>
            </a:r>
          </a:p>
          <a:p>
            <a:r>
              <a:rPr lang="en-US" b="1" smtClean="0"/>
              <a:t>Compile Time</a:t>
            </a:r>
          </a:p>
          <a:p>
            <a:pPr lvl="1"/>
            <a:r>
              <a:rPr lang="en-US" smtClean="0"/>
              <a:t>Übersetzung einzelner Einheiten (Dateien) in Objektcode (.java </a:t>
            </a:r>
            <a:r>
              <a:rPr lang="en-US" smtClean="0">
                <a:sym typeface="Wingdings" panose="05000000000000000000" pitchFamily="2" charset="2"/>
              </a:rPr>
              <a:t> .class, </a:t>
            </a:r>
            <a:r>
              <a:rPr lang="en-US" smtClean="0"/>
              <a:t>.c/.cpp</a:t>
            </a:r>
            <a:r>
              <a:rPr lang="en-US" smtClean="0">
                <a:sym typeface="Wingdings" panose="05000000000000000000" pitchFamily="2" charset="2"/>
              </a:rPr>
              <a:t>.o)</a:t>
            </a:r>
            <a:endParaRPr lang="en-US" smtClean="0"/>
          </a:p>
          <a:p>
            <a:pPr lvl="1"/>
            <a:r>
              <a:rPr lang="en-US" smtClean="0"/>
              <a:t>Alle verwendenten Namen müssen in einer Einheit deklariert, aber nicht definiert sein.</a:t>
            </a:r>
          </a:p>
          <a:p>
            <a:r>
              <a:rPr lang="en-US" b="1" smtClean="0"/>
              <a:t>Link Time</a:t>
            </a:r>
          </a:p>
          <a:p>
            <a:pPr lvl="1"/>
            <a:r>
              <a:rPr lang="en-US" smtClean="0"/>
              <a:t>Auflösung von Abhängigkeiten ("externe Symbole") zwischen den Object Files</a:t>
            </a:r>
          </a:p>
          <a:p>
            <a:pPr lvl="1"/>
            <a:r>
              <a:rPr lang="en-US" smtClean="0"/>
              <a:t>C++: Zu jedem verwendeten Namen muss es (genau) eine Definition geben.</a:t>
            </a:r>
          </a:p>
          <a:p>
            <a:r>
              <a:rPr lang="en-US" b="1" smtClean="0"/>
              <a:t>Load Time</a:t>
            </a:r>
          </a:p>
          <a:p>
            <a:pPr lvl="1"/>
            <a:r>
              <a:rPr lang="en-US" smtClean="0"/>
              <a:t>Vorbereitung und Start der Programmausführung durch das Betriebsystem</a:t>
            </a:r>
          </a:p>
          <a:p>
            <a:pPr lvl="1"/>
            <a:r>
              <a:rPr lang="de-DE" smtClean="0"/>
              <a:t>Speicherbereich zuordnen, dyn. Abhängigkeiten laden, Ausführung von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mtClean="0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Compile, Link, Load Time</a:t>
            </a:r>
            <a:endParaRPr lang="en-US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</a:t>
            </a:r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 Main.class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Objektcode</a:t>
                  </a:r>
                  <a:r>
                    <a:rPr lang="de-DE" altLang="de-DE" sz="1800" b="0" smtClean="0"/>
                    <a:t> 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  <a:endParaRPr lang="de-DE" altLang="de-DE" sz="1800" b="0"/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 *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Building.o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smtClean="0"/>
                  <a:t>Maschinencode</a:t>
                </a:r>
                <a:r>
                  <a:rPr lang="de-DE" altLang="de-DE" sz="1800" b="0" smtClean="0"/>
                  <a:t> </a:t>
                </a:r>
                <a:r>
                  <a:rPr lang="de-DE" altLang="de-DE" sz="1800" b="0"/>
                  <a:t>(</a:t>
                </a:r>
                <a:r>
                  <a:rPr lang="de-DE" altLang="de-DE" sz="1800" b="0" smtClean="0"/>
                  <a:t>main.exe,</a:t>
                </a:r>
                <a:br>
                  <a:rPr lang="de-DE" altLang="de-DE" sz="1800" b="0" smtClean="0"/>
                </a:br>
                <a:r>
                  <a:rPr lang="de-DE" altLang="de-DE" sz="1800" b="0" smtClean="0"/>
                  <a:t>mylib.dll, </a:t>
                </a:r>
                <a:r>
                  <a:rPr lang="de-DE" altLang="de-DE" sz="1800" b="0" err="1" smtClean="0"/>
                  <a:t>mylib.a</a:t>
                </a:r>
                <a:r>
                  <a:rPr lang="de-DE" altLang="de-DE" sz="1800" b="0" i="1" smtClean="0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 smtClean="0"/>
                    <a:t>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Bibliotheken</a:t>
                  </a:r>
                  <a:r>
                    <a:rPr lang="de-DE" altLang="de-DE" sz="1800" b="0" smtClean="0"/>
                    <a:t/>
                  </a:r>
                  <a:br>
                    <a:rPr lang="de-DE" altLang="de-DE" sz="1800" b="0" smtClean="0"/>
                  </a:br>
                  <a:r>
                    <a:rPr lang="de-DE" altLang="de-DE" sz="1800" b="0" smtClean="0"/>
                    <a:t>(*.</a:t>
                  </a:r>
                  <a:r>
                    <a:rPr lang="de-DE" altLang="de-DE" sz="1800" b="0" err="1" smtClean="0"/>
                    <a:t>dll</a:t>
                  </a:r>
                  <a:r>
                    <a:rPr lang="de-DE" altLang="de-DE" sz="1800" b="0" smtClean="0"/>
                    <a:t>, *.a, *.so)</a:t>
                  </a:r>
                  <a:endParaRPr lang="de-DE" altLang="de-DE" sz="1800" b="0"/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Java </a:t>
            </a:r>
            <a:r>
              <a:rPr lang="de-DE" noProof="0" dirty="0" smtClean="0"/>
              <a:t>vs. C</a:t>
            </a:r>
            <a:r>
              <a:rPr lang="de-DE" noProof="0" smtClean="0"/>
              <a:t>++: </a:t>
            </a:r>
            <a:br>
              <a:rPr lang="de-DE" noProof="0" smtClean="0"/>
            </a:br>
            <a:r>
              <a:rPr lang="de-DE" noProof="0" smtClean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Plattformunabhängigkeit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"Binary" kann "überall" verwendet werden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run</a:t>
            </a:r>
            <a:r>
              <a:rPr lang="de-DE" noProof="0" dirty="0" smtClean="0"/>
              <a:t> </a:t>
            </a:r>
            <a:r>
              <a:rPr lang="de-DE" noProof="0" dirty="0" err="1" smtClean="0"/>
              <a:t>anywhere</a:t>
            </a:r>
            <a:r>
              <a:rPr lang="de-DE" noProof="0" dirty="0" smtClean="0"/>
              <a:t>"). Achtung bei Pfad-/Dateinamen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Muss neu kompiliert werden, Standardbibliothek/STL/</a:t>
            </a:r>
            <a:r>
              <a:rPr lang="de-DE" noProof="0" dirty="0" err="1" smtClean="0"/>
              <a:t>Boost</a:t>
            </a:r>
            <a:r>
              <a:rPr lang="de-DE" noProof="0" dirty="0" smtClean="0"/>
              <a:t> stellen sicher, dass nur minimale Plattformabhängigkeiten bestehen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 </a:t>
            </a:r>
            <a:r>
              <a:rPr lang="de-DE" noProof="0" err="1" smtClean="0"/>
              <a:t>anywhere</a:t>
            </a:r>
            <a:r>
              <a:rPr lang="de-DE" noProof="0" smtClean="0"/>
              <a:t>")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Geschwindigkeit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noProof="0" dirty="0" smtClean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(sozusagen) interpretiert, aber mit Just-in-Time </a:t>
            </a:r>
            <a:r>
              <a:rPr lang="de-DE" noProof="0" dirty="0" err="1" smtClean="0"/>
              <a:t>Compilation</a:t>
            </a:r>
            <a:endParaRPr lang="de-DE" noProof="0" dirty="0" smtClean="0"/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deutlich größerer Sprachumfang, schwieriger zu meistern</a:t>
            </a:r>
          </a:p>
          <a:p>
            <a:pPr lvl="1"/>
            <a:r>
              <a:rPr lang="de-DE" noProof="0" dirty="0" smtClean="0"/>
              <a:t>Spannendes Paper von Google: </a:t>
            </a:r>
            <a:r>
              <a:rPr lang="de-DE" noProof="0" dirty="0" smtClean="0">
                <a:hlinkClick r:id="rId3"/>
              </a:rPr>
              <a:t>https://</a:t>
            </a:r>
            <a:r>
              <a:rPr lang="de-DE" noProof="0" smtClean="0">
                <a:hlinkClick r:id="rId3"/>
              </a:rPr>
              <a:t>research.google.com/pubs/pub37122.html</a:t>
            </a:r>
            <a:r>
              <a:rPr lang="de-DE" noProof="0" smtClean="0"/>
              <a:t> 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Sicherheit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Angriffe über Schwächen in der JVM möglich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Zahlreiche Angriffe über Speicherüberläufe (Stichwort: Nullterminierung)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Statisches und dynamisches Linken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Statisches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Static</a:t>
            </a:r>
            <a:r>
              <a:rPr lang="de-DE" sz="1600" b="0" noProof="0" dirty="0" smtClean="0"/>
              <a:t> Libraries und 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Archives)</a:t>
            </a:r>
            <a:endParaRPr lang="de-DE" sz="1600" b="0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rmAutofit/>
          </a:bodyPr>
          <a:lstStyle/>
          <a:p>
            <a:r>
              <a:rPr lang="de-DE" sz="2000" noProof="0" dirty="0" smtClean="0"/>
              <a:t>Bibliothek muss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"Kopie" der Bibliothek wird im </a:t>
            </a:r>
            <a:r>
              <a:rPr lang="de-DE" sz="2000" noProof="0" dirty="0" err="1" smtClean="0"/>
              <a:t>Compilat</a:t>
            </a:r>
            <a:r>
              <a:rPr lang="de-DE" sz="2000" noProof="0" dirty="0" smtClean="0"/>
              <a:t> (</a:t>
            </a:r>
            <a:r>
              <a:rPr lang="de-DE" sz="2000" i="1" noProof="0" dirty="0" smtClean="0"/>
              <a:t>main.exe</a:t>
            </a:r>
            <a:r>
              <a:rPr lang="de-DE" sz="2000" noProof="0" dirty="0" smtClean="0"/>
              <a:t>) abgelegt.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Unterschied zwischen SL und SA eher klein</a:t>
            </a:r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/>
            </a:r>
            <a:br>
              <a:rPr lang="de-DE" sz="2000" noProof="0" dirty="0" smtClean="0">
                <a:sym typeface="Wingdings" panose="05000000000000000000" pitchFamily="2" charset="2"/>
              </a:rPr>
            </a:br>
            <a:r>
              <a:rPr lang="de-DE" sz="2000" noProof="0" dirty="0" smtClean="0">
                <a:sym typeface="Wingdings" panose="05000000000000000000" pitchFamily="2" charset="2"/>
              </a:rPr>
              <a:t> 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 smtClean="0">
                <a:sym typeface="Wingdings" panose="05000000000000000000" pitchFamily="2" charset="2"/>
              </a:rPr>
              <a:t>standalone</a:t>
            </a:r>
            <a:r>
              <a:rPr lang="de-DE" sz="2000" noProof="0" dirty="0" smtClean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 smtClean="0">
                <a:sym typeface="Wingdings" panose="05000000000000000000" pitchFamily="2" charset="2"/>
              </a:rPr>
              <a:t>größer</a:t>
            </a:r>
            <a:r>
              <a:rPr lang="de-DE" sz="2000" noProof="0" dirty="0" smtClean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Dynamisches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Objects und DLLs)</a:t>
            </a:r>
            <a:endParaRPr lang="de-DE" sz="1600" b="0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rmAutofit lnSpcReduction="10000"/>
          </a:bodyPr>
          <a:lstStyle/>
          <a:p>
            <a:r>
              <a:rPr lang="de-DE" sz="2000" i="1" noProof="0" dirty="0" err="1" smtClean="0"/>
              <a:t>Shared</a:t>
            </a:r>
            <a:r>
              <a:rPr lang="de-DE" sz="2000" i="1" noProof="0" dirty="0" smtClean="0"/>
              <a:t> Objects </a:t>
            </a:r>
            <a:r>
              <a:rPr lang="de-DE" sz="2000" noProof="0" dirty="0" smtClean="0"/>
              <a:t>müssen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i="1" noProof="0" dirty="0" smtClean="0"/>
              <a:t>DLLs </a:t>
            </a:r>
            <a:r>
              <a:rPr lang="de-DE" sz="2000" noProof="0" dirty="0" smtClean="0"/>
              <a:t>müssen </a:t>
            </a:r>
            <a:r>
              <a:rPr lang="de-DE" sz="2000" b="1" noProof="0" dirty="0" smtClean="0"/>
              <a:t>nicht</a:t>
            </a:r>
            <a:r>
              <a:rPr lang="de-DE" sz="2000" noProof="0" dirty="0" smtClean="0"/>
              <a:t>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</a:t>
            </a:r>
            <a:r>
              <a:rPr lang="de-DE" sz="2000" b="1" noProof="0" dirty="0" smtClean="0"/>
              <a:t>nur beim konkreten Aufruf </a:t>
            </a:r>
            <a:r>
              <a:rPr lang="de-DE" sz="2000" noProof="0" dirty="0" smtClean="0"/>
              <a:t>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verfügbar sein. 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>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smtClean="0">
                <a:sym typeface="Wingdings" panose="05000000000000000000" pitchFamily="2" charset="2"/>
              </a:rPr>
              <a:t>minimal</a:t>
            </a:r>
            <a:r>
              <a:rPr lang="de-DE" sz="2000" noProof="0" dirty="0" smtClean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 smtClean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Unterschiede </a:t>
            </a:r>
            <a:r>
              <a:rPr lang="de-DE" noProof="0" dirty="0" smtClean="0"/>
              <a:t>zwischen Java-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C/C++-</a:t>
            </a:r>
            <a:r>
              <a:rPr lang="de-DE" noProof="0" dirty="0" smtClean="0"/>
              <a:t>Compiler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Java-Code </a:t>
            </a:r>
            <a:r>
              <a:rPr lang="de-DE" b="1" noProof="0" dirty="0" smtClean="0">
                <a:sym typeface="Wingdings" panose="05000000000000000000" pitchFamily="2" charset="2"/>
              </a:rPr>
              <a:t> Java-Bytecode </a:t>
            </a:r>
            <a:r>
              <a:rPr lang="de-DE" noProof="0" dirty="0" smtClean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 smtClean="0">
                <a:sym typeface="Wingdings" panose="05000000000000000000" pitchFamily="2" charset="2"/>
              </a:rPr>
              <a:t>java</a:t>
            </a:r>
            <a:r>
              <a:rPr lang="de-DE" noProof="0" dirty="0" smtClean="0">
                <a:sym typeface="Wingdings" panose="05000000000000000000" pitchFamily="2" charset="2"/>
              </a:rPr>
              <a:t>- und .</a:t>
            </a:r>
            <a:r>
              <a:rPr lang="de-DE" noProof="0" dirty="0" err="1" smtClean="0"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 smtClean="0">
                <a:sym typeface="Wingdings" panose="05000000000000000000" pitchFamily="2" charset="2"/>
              </a:rPr>
              <a:t>Compilierung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Sprachumfang </a:t>
            </a:r>
            <a:r>
              <a:rPr lang="de-DE" b="1" noProof="0" dirty="0" smtClean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>
                <a:sym typeface="Wingdings" panose="05000000000000000000" pitchFamily="2" charset="2"/>
              </a:rPr>
              <a:t>Optimierungen</a:t>
            </a:r>
            <a:r>
              <a:rPr lang="de-DE" noProof="0" smtClean="0">
                <a:sym typeface="Wingdings" panose="05000000000000000000" pitchFamily="2" charset="2"/>
              </a:rPr>
              <a:t>: fast ausschließlich zur </a:t>
            </a:r>
            <a:r>
              <a:rPr lang="de-DE" b="1" noProof="0" smtClean="0">
                <a:sym typeface="Wingdings" panose="05000000000000000000" pitchFamily="2" charset="2"/>
              </a:rPr>
              <a:t>Laufzeit</a:t>
            </a:r>
            <a:r>
              <a:rPr lang="de-DE" noProof="0" smtClean="0">
                <a:sym typeface="Wingdings" panose="05000000000000000000" pitchFamily="2" charset="2"/>
              </a:rPr>
              <a:t> durch die JVM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Auflösung </a:t>
            </a:r>
            <a:r>
              <a:rPr lang="de-DE" b="1" noProof="0" dirty="0" smtClean="0">
                <a:sym typeface="Wingdings" panose="05000000000000000000" pitchFamily="2" charset="2"/>
              </a:rPr>
              <a:t>externer Abhängigkeiten </a:t>
            </a:r>
            <a:r>
              <a:rPr lang="de-DE" noProof="0" dirty="0" smtClean="0">
                <a:sym typeface="Wingdings" panose="05000000000000000000" pitchFamily="2" charset="2"/>
              </a:rPr>
              <a:t>über </a:t>
            </a:r>
            <a:r>
              <a:rPr lang="de-DE" noProof="0" smtClean="0">
                <a:sym typeface="Wingdings" panose="05000000000000000000" pitchFamily="2" charset="2"/>
              </a:rPr>
              <a:t>Java </a:t>
            </a:r>
            <a:r>
              <a:rPr lang="de-DE" b="1" noProof="0" smtClean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</a:t>
            </a:r>
            <a:r>
              <a:rPr lang="de-DE" smtClean="0">
                <a:sym typeface="Wingdings" panose="05000000000000000000" pitchFamily="2" charset="2"/>
              </a:rPr>
              <a:t>(~ dyn. Linken)</a:t>
            </a:r>
            <a:endParaRPr lang="de-DE" noProof="0" dirty="0" smtClean="0"/>
          </a:p>
          <a:p>
            <a:pPr marL="0" indent="0">
              <a:buNone/>
            </a:pPr>
            <a:endParaRPr lang="de-DE" b="1" noProof="0" smtClean="0"/>
          </a:p>
          <a:p>
            <a:pPr marL="0" indent="0">
              <a:buNone/>
            </a:pPr>
            <a:r>
              <a:rPr lang="de-DE" b="1" noProof="0" smtClean="0"/>
              <a:t>C/C</a:t>
            </a:r>
            <a:r>
              <a:rPr lang="de-DE" b="1" noProof="0" dirty="0" smtClean="0"/>
              <a:t>++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C/C++-Code </a:t>
            </a:r>
            <a:r>
              <a:rPr lang="de-DE" b="1" noProof="0" dirty="0" smtClean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Komplexere Transformation</a:t>
            </a:r>
            <a:r>
              <a:rPr lang="de-DE" noProof="0" smtClean="0">
                <a:sym typeface="Wingdings" panose="05000000000000000000" pitchFamily="2" charset="2"/>
              </a:rPr>
              <a:t>, (oft</a:t>
            </a:r>
            <a:r>
              <a:rPr lang="de-DE" noProof="0" dirty="0" smtClean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 smtClean="0">
                <a:sym typeface="Wingdings" panose="05000000000000000000" pitchFamily="2" charset="2"/>
              </a:rPr>
              <a:t>Inkrementalität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/>
              <a:t>Auflösung von</a:t>
            </a:r>
            <a:r>
              <a:rPr lang="de-DE" b="1" noProof="0" dirty="0" smtClean="0"/>
              <a:t> externen Abhängigkeiten</a:t>
            </a:r>
            <a:r>
              <a:rPr lang="de-DE" noProof="0" dirty="0" smtClean="0"/>
              <a:t> über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smtClean="0"/>
              <a:t>(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/>
              <a:t>Optimierungen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ANSI C/C89 (1989)</a:t>
            </a:r>
            <a:br>
              <a:rPr lang="de-DE" b="1" dirty="0" smtClean="0"/>
            </a:br>
            <a:r>
              <a:rPr lang="de-DE" b="1" dirty="0" smtClean="0"/>
              <a:t>"</a:t>
            </a:r>
            <a:r>
              <a:rPr lang="en-US" dirty="0" smtClean="0"/>
              <a:t>Programming </a:t>
            </a:r>
            <a:r>
              <a:rPr lang="en-US" dirty="0"/>
              <a:t>Language </a:t>
            </a:r>
            <a:r>
              <a:rPr lang="en-US" dirty="0" smtClean="0"/>
              <a:t>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 smtClean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</a:t>
                </a:r>
                <a:r>
                  <a:rPr lang="de-DE" dirty="0" smtClean="0"/>
                  <a:t>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</a:t>
                  </a:r>
                  <a:r>
                    <a:rPr lang="de-DE" dirty="0" smtClean="0"/>
                    <a:t>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Guard</a:t>
            </a:r>
            <a:r>
              <a:rPr lang="de-DE" smtClean="0">
                <a:solidFill>
                  <a:schemeClr val="bg1"/>
                </a:solidFill>
              </a:rPr>
              <a:t>: schützt vor mehrmaligem Einbinden von </a:t>
            </a:r>
            <a:r>
              <a:rPr lang="de-DE" i="1" smtClean="0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Dadurch können wir </a:t>
            </a:r>
            <a:r>
              <a:rPr lang="de-DE" b="1" smtClean="0">
                <a:solidFill>
                  <a:schemeClr val="bg1"/>
                </a:solidFill>
              </a:rPr>
              <a:t>alle </a:t>
            </a:r>
            <a:r>
              <a:rPr lang="de-DE" b="1">
                <a:solidFill>
                  <a:schemeClr val="bg1"/>
                </a:solidFill>
              </a:rPr>
              <a:t>benötigten Header überall </a:t>
            </a:r>
            <a:r>
              <a:rPr lang="de-DE" b="1" smtClean="0">
                <a:solidFill>
                  <a:schemeClr val="bg1"/>
                </a:solidFill>
              </a:rPr>
              <a:t>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smtClean="0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 smtClean="0"/>
              <a:t>-Konstanten auswerten (</a:t>
            </a:r>
            <a:r>
              <a:rPr lang="en-US" smtClean="0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 smtClean="0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mtClean="0"/>
              <a:t>-Anweisungen </a:t>
            </a:r>
            <a:r>
              <a:rPr lang="en-US" smtClean="0">
                <a:sym typeface="Wingdings" panose="05000000000000000000" pitchFamily="2" charset="2"/>
              </a:rPr>
              <a:t>durch </a:t>
            </a:r>
            <a:r>
              <a:rPr lang="en-US" smtClean="0"/>
              <a:t>Dateiinhalt ersetzen (rekursiv!)</a:t>
            </a:r>
            <a:endParaRPr lang="en-US" b="1" smtClean="0"/>
          </a:p>
          <a:p>
            <a:pPr marL="285750" indent="-285750" algn="l">
              <a:buFontTx/>
              <a:buChar char="-"/>
            </a:pPr>
            <a:endParaRPr lang="en-US" b="1" smtClean="0"/>
          </a:p>
          <a:p>
            <a:pPr algn="l"/>
            <a:r>
              <a:rPr lang="en-US" b="1" smtClean="0"/>
              <a:t>Weitere </a:t>
            </a:r>
            <a:r>
              <a:rPr lang="en-US" b="1" err="1" smtClean="0"/>
              <a:t>Anwendungsfälle</a:t>
            </a:r>
            <a:r>
              <a:rPr lang="en-US" b="1" smtClean="0"/>
              <a:t> des </a:t>
            </a:r>
            <a:r>
              <a:rPr lang="en-US" b="1" err="1" smtClean="0"/>
              <a:t>Präprozessors</a:t>
            </a:r>
            <a:r>
              <a:rPr lang="en-US" b="1" smtClean="0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 smtClean="0"/>
              <a:t> vs.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 smtClean="0"/>
              <a:t>Betriebssystemerkennung</a:t>
            </a:r>
            <a:r>
              <a:rPr lang="en-US"/>
              <a:t> </a:t>
            </a:r>
            <a:r>
              <a:rPr lang="en-US" smtClean="0"/>
              <a:t>(</a:t>
            </a:r>
            <a:r>
              <a:rPr lang="en-US" err="1" smtClean="0"/>
              <a:t>z.B</a:t>
            </a:r>
            <a:r>
              <a:rPr lang="en-US" smtClean="0"/>
              <a:t>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 smtClean="0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 smtClean="0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</a:t>
            </a:r>
            <a:r>
              <a:rPr lang="en-US" smtClean="0"/>
              <a:t>(</a:t>
            </a:r>
            <a:r>
              <a:rPr lang="en-US"/>
              <a:t>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en.wikipedia.org/wiki/Include_guard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en.cppreference.com/w/cpp/language/definition#One_Definition_Rule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One Definition Rule</a:t>
            </a:r>
            <a:r>
              <a:rPr lang="de-DE" smtClean="0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Jede Klasse/Methode/… darf höchstens einmal definitert werden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 Lösung.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Include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Guards</a:t>
            </a:r>
            <a:r>
              <a:rPr lang="de-DE" altLang="de-DE" noProof="0" dirty="0" smtClean="0"/>
              <a:t>: #</a:t>
            </a:r>
            <a:r>
              <a:rPr lang="de-DE" altLang="de-DE" noProof="0" dirty="0" err="1" smtClean="0"/>
              <a:t>ifndef</a:t>
            </a:r>
            <a:r>
              <a:rPr lang="de-DE" altLang="de-DE" noProof="0" dirty="0" smtClean="0"/>
              <a:t> vs. #</a:t>
            </a:r>
            <a:r>
              <a:rPr lang="de-DE" altLang="de-DE" noProof="0" dirty="0" err="1" smtClean="0"/>
              <a:t>pragma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once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Anstelle der Klammer aus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 smtClean="0"/>
              <a:t> kann man auch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verwenden 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b="1" noProof="0" dirty="0" smtClean="0"/>
              <a:t>kompakter, weniger fehleranfällig</a:t>
            </a:r>
          </a:p>
          <a:p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ist </a:t>
            </a:r>
            <a:r>
              <a:rPr lang="de-DE" b="1" noProof="0" dirty="0" smtClean="0"/>
              <a:t>(noch) nicht im Standard</a:t>
            </a:r>
            <a:r>
              <a:rPr lang="de-DE" noProof="0" dirty="0" smtClean="0"/>
              <a:t>, wird aber von den meisten Compilern unterstützt.</a:t>
            </a:r>
          </a:p>
          <a:p>
            <a:r>
              <a:rPr lang="de-DE" noProof="0" dirty="0" smtClean="0"/>
              <a:t>Liste von kompatiblen Compilern: </a:t>
            </a:r>
            <a:r>
              <a:rPr lang="de-DE" noProof="0" dirty="0" smtClean="0">
                <a:hlinkClick r:id="rId3"/>
              </a:rPr>
              <a:t>https://en.wikipedia.org/wiki/Pragma_once#Portability</a:t>
            </a:r>
            <a:r>
              <a:rPr lang="de-DE" noProof="0" dirty="0" smtClean="0"/>
              <a:t> </a:t>
            </a:r>
          </a:p>
          <a:p>
            <a:endParaRPr lang="de-DE" noProof="0" dirty="0" smtClean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Anwendungsmöglichkeiten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smtClean="0"/>
              <a:t>Die </a:t>
            </a:r>
            <a:r>
              <a:rPr lang="de-DE" b="1" noProof="0" dirty="0" smtClean="0"/>
              <a:t>Direktive #</a:t>
            </a:r>
            <a:r>
              <a:rPr lang="de-DE" b="1" noProof="0" dirty="0" err="1" smtClean="0"/>
              <a:t>define</a:t>
            </a:r>
            <a:r>
              <a:rPr lang="de-DE" b="1" noProof="0" dirty="0" smtClean="0"/>
              <a:t> kann auf drei Arten </a:t>
            </a:r>
            <a:r>
              <a:rPr lang="de-DE" b="1" noProof="0" smtClean="0"/>
              <a:t>eingesetzt werden</a:t>
            </a:r>
            <a:br>
              <a:rPr lang="de-DE" b="1" noProof="0" smtClean="0"/>
            </a:br>
            <a:endParaRPr lang="de-DE" b="1" noProof="0" dirty="0" smtClean="0"/>
          </a:p>
          <a:p>
            <a:r>
              <a:rPr lang="de-DE" b="1"/>
              <a:t>Symbol: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 smtClean="0"/>
              <a:t> </a:t>
            </a:r>
            <a:endParaRPr lang="de-DE"/>
          </a:p>
          <a:p>
            <a:pPr lvl="1"/>
            <a:r>
              <a:rPr lang="de-DE" noProof="0" smtClean="0"/>
              <a:t>Das </a:t>
            </a:r>
            <a:r>
              <a:rPr lang="de-DE" noProof="0" dirty="0" smtClean="0"/>
              <a:t>Symbol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existiert (ohne </a:t>
            </a:r>
            <a:r>
              <a:rPr lang="de-DE" noProof="0" smtClean="0"/>
              <a:t>Wert).</a:t>
            </a:r>
          </a:p>
          <a:p>
            <a:pPr lvl="1"/>
            <a:endParaRPr lang="de-DE" noProof="0" dirty="0" smtClean="0"/>
          </a:p>
          <a:p>
            <a:r>
              <a:rPr lang="de-DE" b="1"/>
              <a:t>Konstante: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 smtClean="0"/>
              <a:t>Alle </a:t>
            </a:r>
            <a:r>
              <a:rPr lang="de-DE" noProof="0" dirty="0" smtClean="0"/>
              <a:t>Auftreten von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werden mit </a:t>
            </a:r>
            <a:r>
              <a:rPr lang="de-DE" noProof="0" smtClean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</a:t>
            </a:r>
            <a:r>
              <a:rPr lang="de-DE" smtClean="0"/>
              <a:t>)</a:t>
            </a:r>
          </a:p>
          <a:p>
            <a:pPr lvl="1"/>
            <a:endParaRPr lang="de-DE" noProof="0" dirty="0" smtClean="0"/>
          </a:p>
          <a:p>
            <a:r>
              <a:rPr lang="de-DE" b="1"/>
              <a:t>Funktion: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 smtClean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Verwendung: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 smtClean="0"/>
              <a:t>N.B.: </a:t>
            </a:r>
            <a:r>
              <a:rPr lang="de-DE" b="1" noProof="0" smtClean="0"/>
              <a:t>Ternärer Operator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Definition vs. Deklaration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Grundlegendes Konzept</a:t>
            </a:r>
            <a:r>
              <a:rPr lang="de-DE" noProof="0" dirty="0" smtClean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Deklaration</a:t>
            </a:r>
          </a:p>
          <a:p>
            <a:pPr marL="692150" lvl="1" indent="-342900"/>
            <a:r>
              <a:rPr lang="de-DE" noProof="0" dirty="0" smtClean="0"/>
              <a:t>… gibt an, dass ein Element (z.B. Variable, Funktion, Klasse) </a:t>
            </a:r>
            <a:r>
              <a:rPr lang="de-DE" b="1" noProof="0" dirty="0" smtClean="0"/>
              <a:t>existiert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Größe im Speicher etc.)</a:t>
            </a:r>
            <a:r>
              <a:rPr lang="de-DE" noProof="0" dirty="0" smtClean="0"/>
              <a:t> </a:t>
            </a:r>
            <a:r>
              <a:rPr lang="de-DE" b="1" noProof="0" dirty="0" smtClean="0"/>
              <a:t>ohne</a:t>
            </a:r>
            <a:r>
              <a:rPr lang="de-DE" noProof="0" dirty="0" smtClean="0"/>
              <a:t> ihm dabei einen </a:t>
            </a:r>
            <a:r>
              <a:rPr lang="de-DE" b="1" noProof="0" dirty="0" smtClean="0"/>
              <a:t>konkreten Wert </a:t>
            </a:r>
            <a:r>
              <a:rPr lang="de-DE" noProof="0" dirty="0" smtClean="0"/>
              <a:t>zuzuweisen.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b="1" noProof="0" smtClean="0"/>
              <a:t>:</a:t>
            </a:r>
            <a:r>
              <a:rPr lang="de-DE" noProof="0" smtClean="0"/>
              <a:t>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int x;</a:t>
            </a:r>
            <a:r>
              <a:rPr lang="de-DE" noProof="0" smtClean="0"/>
              <a:t>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Definition</a:t>
            </a:r>
          </a:p>
          <a:p>
            <a:pPr marL="692150" lvl="1" indent="-342900"/>
            <a:r>
              <a:rPr lang="de-DE" noProof="0" dirty="0" smtClean="0"/>
              <a:t>…belegt ein Element mit einem </a:t>
            </a:r>
            <a:r>
              <a:rPr lang="de-DE" b="1" noProof="0" dirty="0" smtClean="0"/>
              <a:t>konkreten Wert</a:t>
            </a:r>
          </a:p>
          <a:p>
            <a:pPr marL="692150" lvl="1" indent="-342900"/>
            <a:r>
              <a:rPr lang="de-DE" noProof="0" dirty="0" smtClean="0"/>
              <a:t>Je nach Element ist eine </a:t>
            </a:r>
            <a:r>
              <a:rPr lang="de-DE" b="1" noProof="0" dirty="0" err="1" smtClean="0"/>
              <a:t>Redefinition</a:t>
            </a:r>
            <a:r>
              <a:rPr lang="de-DE" noProof="0" dirty="0" smtClean="0"/>
              <a:t> möglich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noProof="0" smtClean="0"/>
              <a:t>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 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MyClass::MyClass() 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/>
              <a:t>Achtung: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  <a:r>
              <a:rPr lang="de-DE"/>
              <a:t> ist immer eine </a:t>
            </a:r>
            <a:r>
              <a:rPr lang="de-DE" smtClean="0"/>
              <a:t>Definition, auch ohne Gleichheitszeichen!</a:t>
            </a:r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Initialisierung: </a:t>
            </a:r>
            <a:r>
              <a:rPr lang="de-DE" noProof="0" smtClean="0"/>
              <a:t>Deklaration </a:t>
            </a:r>
            <a:r>
              <a:rPr lang="de-DE" noProof="0" dirty="0" smtClean="0"/>
              <a:t>und Definition können </a:t>
            </a:r>
            <a:r>
              <a:rPr lang="de-DE" b="1" noProof="0" dirty="0" smtClean="0"/>
              <a:t>gleichzeitig geschehen</a:t>
            </a:r>
          </a:p>
          <a:p>
            <a:pPr marL="692150" lvl="1" indent="-342900"/>
            <a:r>
              <a:rPr lang="de-DE" noProof="0" smtClean="0"/>
              <a:t>Explizite Zuweisung ist vorzuziehen</a:t>
            </a:r>
            <a:r>
              <a:rPr lang="de-DE" noProof="0" dirty="0" smtClean="0"/>
              <a:t>!</a:t>
            </a:r>
          </a:p>
          <a:p>
            <a:pPr marL="881063" lvl="2" indent="-342900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 smtClean="0"/>
              <a:t> (Rest gleich wie bei Definition)</a:t>
            </a:r>
          </a:p>
          <a:p>
            <a:pPr marL="692150" lvl="1" indent="-342900"/>
            <a:r>
              <a:rPr lang="de-DE" noProof="0" smtClean="0"/>
              <a:t>Trennung erlaubt es aber, </a:t>
            </a:r>
            <a:r>
              <a:rPr lang="de-DE" b="1" noProof="0" smtClean="0"/>
              <a:t>zyklische Abhängigkeiten aufzubrechen</a:t>
            </a:r>
            <a:r>
              <a:rPr lang="de-DE" noProof="0" smtClean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smtClean="0"/>
              <a:t>Praktisches Beispiel: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www.cprogramming.com/declare_vs_define.html</a:t>
            </a:r>
            <a:r>
              <a:rPr lang="en-US" sz="1200" smtClean="0"/>
              <a:t> </a:t>
            </a:r>
          </a:p>
          <a:p>
            <a:pPr algn="l"/>
            <a:r>
              <a:rPr lang="en-US" sz="1200"/>
              <a:t>Definitionen: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en.cppreference.com/w/cpp/language/definition</a:t>
            </a:r>
            <a:r>
              <a:rPr lang="en-US" sz="1200" smtClean="0"/>
              <a:t> </a:t>
            </a:r>
            <a:r>
              <a:rPr lang="en-US" sz="1200" smtClean="0">
                <a:hlinkClick r:id="rId4"/>
              </a:rPr>
              <a:t>https</a:t>
            </a:r>
            <a:r>
              <a:rPr lang="en-US" sz="1200">
                <a:hlinkClick r:id="rId4"/>
              </a:rPr>
              <a:t>://</a:t>
            </a:r>
            <a:r>
              <a:rPr lang="en-US" sz="1200" smtClean="0">
                <a:hlinkClick r:id="rId4"/>
              </a:rPr>
              <a:t>en.cppreference.com/w/cpp/language/declarations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Inlining</a:t>
            </a:r>
            <a:r>
              <a:rPr lang="de-DE" altLang="de-DE" noProof="0" dirty="0" smtClean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 smtClean="0"/>
              <a:t> </a:t>
            </a:r>
            <a:r>
              <a:rPr lang="de-DE" noProof="0" smtClean="0"/>
              <a:t>zeigt </a:t>
            </a:r>
            <a:r>
              <a:rPr lang="de-DE" b="1" noProof="0" smtClean="0"/>
              <a:t>Wunsch</a:t>
            </a:r>
            <a:r>
              <a:rPr lang="de-DE" noProof="0" smtClean="0"/>
              <a:t> an</a:t>
            </a:r>
            <a:r>
              <a:rPr lang="de-DE" noProof="0" dirty="0" smtClean="0"/>
              <a:t>, dass statt eines Methoden-/Funktionsaufrufs direkt der Code an jeder Aufrufstelle eingefügt werden soll</a:t>
            </a:r>
            <a:r>
              <a:rPr lang="de-DE" noProof="0" smtClean="0"/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ist innerhalb einer class-Definition redundant.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bei Funktionen verpflichtend für den Compiler (One Definition Rule)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Nur </a:t>
            </a:r>
            <a:r>
              <a:rPr lang="de-DE" noProof="0" dirty="0" smtClean="0"/>
              <a:t>ein </a:t>
            </a:r>
            <a:r>
              <a:rPr lang="de-DE" b="1" noProof="0" dirty="0" smtClean="0"/>
              <a:t>Hinweis</a:t>
            </a:r>
            <a:r>
              <a:rPr lang="de-DE" noProof="0" dirty="0" smtClean="0"/>
              <a:t> an den Compiler – nicht </a:t>
            </a:r>
            <a:r>
              <a:rPr lang="de-DE" noProof="0" smtClean="0"/>
              <a:t>"verpflichtend" und oft </a:t>
            </a:r>
            <a:r>
              <a:rPr lang="de-DE" b="1" noProof="0" smtClean="0"/>
              <a:t>nicht notwendig</a:t>
            </a:r>
            <a:r>
              <a:rPr lang="de-DE" noProof="0" dirty="0" smtClean="0"/>
              <a:t>, da der Compiler automatisch über Optimierungen entscheidet </a:t>
            </a:r>
            <a:br>
              <a:rPr lang="de-DE" noProof="0" dirty="0" smtClean="0"/>
            </a:br>
            <a:r>
              <a:rPr lang="de-DE" noProof="0" dirty="0" smtClean="0"/>
              <a:t>(Flags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 smtClean="0"/>
              <a:t>, …)</a:t>
            </a:r>
            <a:endParaRPr lang="de-DE" noProof="0" dirty="0"/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en.wikipedia.org/wiki/Inline_function</a:t>
            </a:r>
            <a:r>
              <a:rPr lang="en-US" sz="1200" smtClean="0"/>
              <a:t> 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8" name="Rechteck 3"/>
          <p:cNvSpPr>
            <a:spLocks noChangeArrowheads="1"/>
          </p:cNvSpPr>
          <p:nvPr/>
        </p:nvSpPr>
        <p:spPr bwMode="auto">
          <a:xfrm>
            <a:off x="203374" y="4772068"/>
            <a:ext cx="3432522" cy="601148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 smtClean="0"/>
              <a:t>In C++ gibt es (mind.) drei Wege </a:t>
            </a:r>
            <a:r>
              <a:rPr lang="de-DE" noProof="0" smtClean="0"/>
              <a:t>zur Implementierung </a:t>
            </a:r>
            <a:r>
              <a:rPr lang="de-DE" b="1" noProof="0" dirty="0" smtClean="0"/>
              <a:t>"komplexer Datentypen"</a:t>
            </a:r>
            <a:r>
              <a:rPr lang="de-DE" noProof="0" dirty="0" smtClean="0"/>
              <a:t>.</a:t>
            </a:r>
          </a:p>
          <a:p>
            <a:pPr marL="342900" indent="-342900"/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/>
          </a:p>
          <a:p>
            <a:pPr marL="692150" lvl="1" indent="-342900"/>
            <a:r>
              <a:rPr lang="de-DE"/>
              <a:t>Standardmittel in C</a:t>
            </a:r>
            <a:r>
              <a:rPr lang="de-DE" smtClean="0"/>
              <a:t>++</a:t>
            </a:r>
          </a:p>
          <a:p>
            <a:pPr marL="692150" lvl="1" indent="-342900"/>
            <a:endParaRPr lang="de-DE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Geerbt von C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 µC-Teil), u.a. für  </a:t>
            </a:r>
            <a:r>
              <a:rPr lang="de-DE" noProof="0" smtClean="0">
                <a:sym typeface="Wingdings" panose="05000000000000000000" pitchFamily="2" charset="2"/>
              </a:rPr>
              <a:t>Binärkompatibilität </a:t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z.B</a:t>
            </a:r>
            <a:r>
              <a:rPr lang="de-DE" noProof="0" smtClean="0">
                <a:sym typeface="Wingdings" panose="05000000000000000000" pitchFamily="2" charset="2"/>
              </a:rPr>
              <a:t>. Datentypen in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692150" lvl="1" indent="-342900"/>
            <a:r>
              <a:rPr lang="de-DE" noProof="0" dirty="0" smtClean="0"/>
              <a:t>In C++: </a:t>
            </a:r>
            <a:r>
              <a:rPr lang="de-DE" b="1" noProof="0" dirty="0" smtClean="0"/>
              <a:t>Konstruktor</a:t>
            </a:r>
            <a:r>
              <a:rPr lang="de-DE" noProof="0" smtClean="0"/>
              <a:t>, </a:t>
            </a:r>
            <a:r>
              <a:rPr lang="de-DE" b="1" noProof="0" smtClean="0"/>
              <a:t>Methoden</a:t>
            </a:r>
            <a:r>
              <a:rPr lang="de-DE" smtClean="0"/>
              <a:t>, </a:t>
            </a:r>
            <a:r>
              <a:rPr lang="de-DE" b="1" noProof="0" smtClean="0"/>
              <a:t>Vererbung </a:t>
            </a:r>
            <a:r>
              <a:rPr lang="de-DE" noProof="0" smtClean="0"/>
              <a:t>möglich</a:t>
            </a:r>
          </a:p>
          <a:p>
            <a:pPr marL="692150" lvl="1" indent="-342900"/>
            <a:r>
              <a:rPr lang="de-DE" noProof="0" smtClean="0"/>
              <a:t>Unterschied </a:t>
            </a:r>
            <a:r>
              <a:rPr lang="de-DE" noProof="0" dirty="0" smtClean="0"/>
              <a:t>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: </a:t>
            </a:r>
            <a:r>
              <a:rPr lang="de-DE" noProof="0" smtClean="0"/>
              <a:t>standardmäßig sind alle Member </a:t>
            </a:r>
            <a:br>
              <a:rPr lang="de-DE" noProof="0" smtClean="0"/>
            </a:b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</a:p>
          <a:p>
            <a:pPr marL="692150" lvl="1" indent="-342900"/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smtClean="0"/>
              <a:t> </a:t>
            </a:r>
            <a:r>
              <a:rPr lang="de-DE" noProof="0" dirty="0" smtClean="0"/>
              <a:t>[eher exotisch]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Spezialdatentyp</a:t>
            </a:r>
            <a:r>
              <a:rPr lang="de-DE" noProof="0" dirty="0" smtClean="0"/>
              <a:t>, zur Speicherung "alternativer</a:t>
            </a:r>
            <a:r>
              <a:rPr lang="de-DE" noProof="0" smtClean="0"/>
              <a:t>" Member</a:t>
            </a:r>
          </a:p>
          <a:p>
            <a:pPr marL="692150" lvl="1" indent="-342900"/>
            <a:r>
              <a:rPr lang="de-DE" noProof="0" smtClean="0"/>
              <a:t>Belegung </a:t>
            </a:r>
            <a:r>
              <a:rPr lang="de-DE" noProof="0" dirty="0" smtClean="0"/>
              <a:t>ist klar vom Kontext.</a:t>
            </a:r>
          </a:p>
          <a:p>
            <a:pPr marL="692150" lvl="1" indent="-342900"/>
            <a:r>
              <a:rPr lang="de-DE" noProof="0" dirty="0" smtClean="0"/>
              <a:t>Höhere </a:t>
            </a:r>
            <a:r>
              <a:rPr lang="de-DE" b="1" noProof="0" dirty="0" smtClean="0"/>
              <a:t>Effizienz</a:t>
            </a:r>
            <a:r>
              <a:rPr lang="de-DE" noProof="0" dirty="0" smtClean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5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bool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ResultValue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result1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3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true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result1.exitCode == 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</a:p>
          <a:p>
            <a:pPr algn="l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en.cppreference.com/w/cpp/language/union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ist </a:t>
            </a:r>
            <a:r>
              <a:rPr lang="de-DE" altLang="de-DE" sz="1800" b="0"/>
              <a:t>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 smtClean="0"/>
              <a:t>Welche </a:t>
            </a:r>
            <a:r>
              <a:rPr lang="de-DE" altLang="de-DE" sz="1800" smtClean="0"/>
              <a:t>Konsequenzen zieht eine Änderung </a:t>
            </a:r>
            <a:r>
              <a:rPr lang="de-DE" altLang="de-DE" sz="1800" b="0" smtClean="0"/>
              <a:t>an 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 smtClean="0"/>
              <a:t>-Methoden (im Header) </a:t>
            </a:r>
            <a:r>
              <a:rPr lang="de-DE" altLang="de-DE" sz="1800" smtClean="0"/>
              <a:t>nach sich</a:t>
            </a:r>
            <a:r>
              <a:rPr lang="de-DE" altLang="de-DE" sz="1800" b="0" smtClean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sollte man eigentlich </a:t>
            </a:r>
            <a:r>
              <a:rPr lang="de-DE" altLang="de-DE" sz="1800" smtClean="0"/>
              <a:t>dokumentieren</a:t>
            </a:r>
            <a:r>
              <a:rPr lang="de-DE" altLang="de-DE" sz="1800" b="0" smtClean="0"/>
              <a:t>:</a:t>
            </a:r>
            <a:br>
              <a:rPr lang="de-DE" altLang="de-DE" sz="1800" b="0" smtClean="0"/>
            </a:br>
            <a:r>
              <a:rPr lang="de-DE" altLang="de-DE" sz="1800" b="0" smtClean="0"/>
              <a:t>Im Header oder in der Implementierungsdatei?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4" y="1485032"/>
            <a:ext cx="8576841" cy="3612226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/>
              <a:t/>
            </a: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7135375" y="1427124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3"/>
              </a:rPr>
              <a:t>http://</a:t>
            </a:r>
            <a:r>
              <a:rPr lang="de-DE" altLang="de-DE" sz="1000" dirty="0" smtClean="0">
                <a:hlinkClick r:id="rId3"/>
              </a:rPr>
              <a:t>www.tiobe.com/tiobe_index?page=index</a:t>
            </a:r>
            <a:r>
              <a:rPr lang="de-DE" altLang="de-DE" sz="1000" dirty="0" smtClean="0"/>
              <a:t> </a:t>
            </a:r>
            <a:endParaRPr lang="de-DE" altLang="de-DE" sz="1000" dirty="0"/>
          </a:p>
        </p:txBody>
      </p:sp>
      <p:sp>
        <p:nvSpPr>
          <p:cNvPr id="52" name="Abgerundete rechteckige Legende 51"/>
          <p:cNvSpPr/>
          <p:nvPr/>
        </p:nvSpPr>
        <p:spPr>
          <a:xfrm>
            <a:off x="5436095" y="1419225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8CED7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  <a:r>
              <a:rPr lang="de-DE" dirty="0" smtClean="0">
                <a:solidFill>
                  <a:schemeClr val="bg1"/>
                </a:solidFill>
              </a:rPr>
              <a:t>++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291396" y="1427124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84464"/>
              </p:ext>
            </p:extLst>
          </p:nvPr>
        </p:nvGraphicFramePr>
        <p:xfrm>
          <a:off x="251520" y="5158503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956494"/>
                <a:gridCol w="1131738"/>
                <a:gridCol w="108012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Mar 2016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Apr 2018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C#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 smtClean="0"/>
              <a:t> entspricht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Zwei Formen </a:t>
            </a:r>
            <a:r>
              <a:rPr lang="de-DE" noProof="0" smtClean="0"/>
              <a:t>werden vom </a:t>
            </a:r>
            <a:r>
              <a:rPr lang="de-DE" b="1" noProof="0" smtClean="0"/>
              <a:t>Linker </a:t>
            </a:r>
            <a:r>
              <a:rPr lang="de-DE" noProof="0" smtClean="0"/>
              <a:t>erkannt: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parameterlos (</a:t>
            </a:r>
            <a:r>
              <a:rPr lang="de-DE" altLang="de-DE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 smtClean="0"/>
              <a:t> enthält Pfad zum Programm)</a:t>
            </a:r>
            <a:endParaRPr lang="de-DE" noProof="0" dirty="0"/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r>
              <a:rPr lang="de-DE" b="1" smtClean="0">
                <a:solidFill>
                  <a:schemeClr val="bg1"/>
                </a:solidFill>
              </a:rPr>
              <a:t/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 smtClean="0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unsigned</a:t>
            </a:r>
            <a:r>
              <a:rPr lang="da-DK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Building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C++-Datentypen können </a:t>
            </a:r>
            <a:r>
              <a:rPr lang="de-DE" b="1" smtClean="0">
                <a:solidFill>
                  <a:schemeClr val="bg1"/>
                </a:solidFill>
              </a:rPr>
              <a:t>vorzeichenlos 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 smtClean="0">
                <a:solidFill>
                  <a:schemeClr val="bg1"/>
                </a:solidFill>
              </a:rPr>
              <a:t>) </a:t>
            </a:r>
            <a:r>
              <a:rPr lang="de-DE" smtClean="0">
                <a:solidFill>
                  <a:schemeClr val="bg1"/>
                </a:solidFill>
              </a:rPr>
              <a:t>sein</a:t>
            </a:r>
            <a:r>
              <a:rPr lang="de-DE" b="1" smtClean="0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Die Deklarationsreihenfolge ist wichtig</a:t>
            </a:r>
            <a:r>
              <a:rPr lang="de-DE" noProof="0" dirty="0" smtClean="0"/>
              <a:t>!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 smtClean="0"/>
              <a:t>Der C++-Compiler </a:t>
            </a:r>
            <a:r>
              <a:rPr lang="de-DE" noProof="0" smtClean="0"/>
              <a:t>analysiert jede </a:t>
            </a:r>
            <a:r>
              <a:rPr lang="de-DE" noProof="0" dirty="0" smtClean="0"/>
              <a:t>Datei von </a:t>
            </a:r>
            <a:r>
              <a:rPr lang="de-DE" b="1" noProof="0" dirty="0" smtClean="0"/>
              <a:t>vorne </a:t>
            </a:r>
            <a:r>
              <a:rPr lang="de-DE" b="1" noProof="0" smtClean="0"/>
              <a:t>nach hinten</a:t>
            </a:r>
            <a:r>
              <a:rPr lang="de-DE"/>
              <a:t> </a:t>
            </a:r>
            <a:r>
              <a:rPr lang="de-DE" smtClean="0"/>
              <a:t>– einfach, aber effizient.</a:t>
            </a: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 smtClean="0"/>
              <a:t>Abhilfe</a:t>
            </a:r>
            <a:r>
              <a:rPr lang="de-DE" noProof="0" dirty="0" smtClean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Declaration of myFunction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Definition of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Weitere Konzepte in C++</a:t>
            </a:r>
            <a:endParaRPr lang="de-DE" noProof="0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Eine </a:t>
            </a:r>
            <a:r>
              <a:rPr lang="de-DE" noProof="0" smtClean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sind </a:t>
            </a:r>
            <a:r>
              <a:rPr lang="de-DE" b="1" noProof="0" smtClean="0"/>
              <a:t>Klassen mit </a:t>
            </a:r>
            <a:r>
              <a:rPr lang="de-DE" b="1" noProof="0" dirty="0" smtClean="0"/>
              <a:t>einer beschränkten Anzahl von Instanzen</a:t>
            </a:r>
            <a:endParaRPr lang="de-DE" noProof="0" dirty="0" smtClean="0"/>
          </a:p>
          <a:p>
            <a:r>
              <a:rPr lang="de-DE" noProof="0" dirty="0" err="1" smtClean="0"/>
              <a:t>Enum</a:t>
            </a:r>
            <a:r>
              <a:rPr lang="de-DE" noProof="0" dirty="0" smtClean="0"/>
              <a:t>-Konstanten können </a:t>
            </a:r>
            <a:r>
              <a:rPr lang="de-DE" b="1" noProof="0" dirty="0" smtClean="0"/>
              <a:t>ganzzahlige Werte zugewiesen werden </a:t>
            </a:r>
            <a:r>
              <a:rPr lang="de-DE" noProof="0" dirty="0" smtClean="0"/>
              <a:t>(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Es existieren auch </a:t>
            </a:r>
            <a:r>
              <a:rPr lang="de-DE" b="1" noProof="0" dirty="0" smtClean="0"/>
              <a:t>anonyme </a:t>
            </a:r>
            <a:r>
              <a:rPr lang="de-DE" b="1" noProof="0" dirty="0" err="1" smtClean="0"/>
              <a:t>Enumerationen</a:t>
            </a:r>
            <a:endParaRPr lang="de-DE" b="1" noProof="0" dirty="0" smtClean="0"/>
          </a:p>
          <a:p>
            <a:pPr lvl="1"/>
            <a:r>
              <a:rPr lang="de-DE" noProof="0" dirty="0" smtClean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 smtClean="0"/>
              <a:t> (führt Variable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/>
              <a:t> </a:t>
            </a:r>
            <a:r>
              <a:rPr lang="de-DE" noProof="0" smtClean="0"/>
              <a:t>ein)</a:t>
            </a:r>
          </a:p>
          <a:p>
            <a:pPr lvl="1"/>
            <a:endParaRPr lang="de-DE" noProof="0" dirty="0" smtClean="0"/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</a:t>
            </a:r>
            <a: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b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en.cppreference.com/w/cpp/language/enum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Switch-Case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Als Bedingung von </a:t>
            </a:r>
            <a:r>
              <a:rPr lang="de-DE" noProof="0" dirty="0" err="1" smtClean="0"/>
              <a:t>switch-case</a:t>
            </a:r>
            <a:r>
              <a:rPr lang="de-DE" noProof="0" dirty="0" smtClean="0"/>
              <a:t> sind in C++ nur ganzzahlige </a:t>
            </a:r>
            <a:r>
              <a:rPr lang="de-DE" noProof="0" smtClean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 smtClean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 smtClean="0"/>
              <a:t>, …) und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möglich (+ Referenzen </a:t>
            </a:r>
            <a:r>
              <a:rPr lang="de-DE" noProof="0" dirty="0" smtClean="0"/>
              <a:t>darauf).</a:t>
            </a:r>
          </a:p>
          <a:p>
            <a:r>
              <a:rPr lang="de-DE" b="1" noProof="0" dirty="0" smtClean="0"/>
              <a:t>Falldefinition </a:t>
            </a:r>
            <a:r>
              <a:rPr lang="de-DE" noProof="0" dirty="0" smtClean="0"/>
              <a:t>mittels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 smtClean="0"/>
              <a:t>-Label (z.B.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 smtClean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) </a:t>
            </a:r>
          </a:p>
          <a:p>
            <a:r>
              <a:rPr lang="de-DE" noProof="0" dirty="0" smtClean="0"/>
              <a:t>Jeder </a:t>
            </a:r>
            <a:r>
              <a:rPr lang="de-DE" b="1" noProof="0" dirty="0" smtClean="0"/>
              <a:t>Fall </a:t>
            </a:r>
            <a:r>
              <a:rPr lang="de-DE" noProof="0" dirty="0" smtClean="0"/>
              <a:t>sollte beendet werden mittels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 smtClean="0"/>
              <a:t> (sonst </a:t>
            </a:r>
            <a:r>
              <a:rPr lang="de-DE" b="1" noProof="0" dirty="0" smtClean="0"/>
              <a:t>"fall </a:t>
            </a:r>
            <a:r>
              <a:rPr lang="de-DE" b="1" noProof="0" dirty="0" err="1" smtClean="0"/>
              <a:t>through</a:t>
            </a:r>
            <a:r>
              <a:rPr lang="de-DE" b="1" noProof="0" dirty="0" smtClean="0"/>
              <a:t>"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Falls kein Fall zutrifft, </a:t>
            </a:r>
            <a:r>
              <a:rPr lang="de-DE" i="1" noProof="0" dirty="0" smtClean="0"/>
              <a:t>kann</a:t>
            </a:r>
            <a:r>
              <a:rPr lang="de-DE" noProof="0" dirty="0" smtClean="0"/>
              <a:t> man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 als Standardfall nutzen.</a:t>
            </a:r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</a:t>
            </a:r>
            <a:r>
              <a:rPr lang="de-DE" noProof="0" dirty="0" smtClean="0"/>
              <a:t> Seit </a:t>
            </a:r>
            <a:r>
              <a:rPr lang="de-DE" noProof="0" smtClean="0"/>
              <a:t>1.7 auch </a:t>
            </a:r>
            <a:r>
              <a:rPr lang="de-DE" noProof="0" dirty="0" smtClean="0"/>
              <a:t>Strings möglich.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Namenskonflikte vermeiden mit </a:t>
            </a:r>
            <a:r>
              <a:rPr lang="de-DE" noProof="0" dirty="0" err="1" smtClean="0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Java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 smtClean="0"/>
              <a:t> 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</a:t>
            </a:r>
            <a:r>
              <a:rPr lang="de-DE" noProof="0" dirty="0" err="1" smtClean="0"/>
              <a:t>static</a:t>
            </a:r>
            <a:r>
              <a:rPr lang="de-DE" noProof="0" dirty="0" smtClean="0"/>
              <a:t> in Java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[leer]</a:t>
            </a:r>
          </a:p>
          <a:p>
            <a:r>
              <a:rPr lang="de-DE" b="1" noProof="0" dirty="0" smtClean="0"/>
              <a:t>C++</a:t>
            </a:r>
            <a:r>
              <a:rPr lang="de-DE" noProof="0" dirty="0" smtClean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using</a:t>
            </a:r>
            <a:r>
              <a:rPr lang="de-DE" noProof="0" dirty="0" smtClean="0"/>
              <a:t>-Direktive zum Importieren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</a:t>
            </a:r>
            <a:r>
              <a:rPr lang="de-DE" noProof="0" dirty="0" err="1" smtClean="0"/>
              <a:t>namespace</a:t>
            </a:r>
            <a:r>
              <a:rPr lang="de-DE" noProof="0" dirty="0" smtClean="0"/>
              <a:t>{}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::</a:t>
            </a:r>
            <a:r>
              <a:rPr lang="de-DE" noProof="0" dirty="0" err="1" smtClean="0"/>
              <a:t>sum</a:t>
            </a:r>
            <a:r>
              <a:rPr lang="de-DE" noProof="0" dirty="0" smtClean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{ return a+b;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 //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ERROR&lt;-conflict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 smtClean="0"/>
              <a:t>Member: Oberbegriff für Attribute und Methoden</a:t>
            </a:r>
            <a:endParaRPr lang="de-DE" b="1" noProof="0" smtClean="0"/>
          </a:p>
          <a:p>
            <a:pPr>
              <a:tabLst>
                <a:tab pos="2065338" algn="l"/>
              </a:tabLst>
            </a:pPr>
            <a:r>
              <a:rPr lang="de-DE" noProof="0" smtClean="0"/>
              <a:t>Gültigkeit: </a:t>
            </a:r>
            <a:r>
              <a:rPr lang="de-DE" b="1" noProof="0" smtClean="0"/>
              <a:t>je Bereich</a:t>
            </a:r>
            <a:r>
              <a:rPr lang="de-DE" noProof="0" smtClean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 smtClean="0"/>
              <a:t>Nur </a:t>
            </a:r>
            <a:r>
              <a:rPr lang="de-DE" b="1" noProof="0" dirty="0" smtClean="0"/>
              <a:t>innerhalb </a:t>
            </a:r>
            <a:r>
              <a:rPr lang="de-DE" b="1" noProof="0" smtClean="0"/>
              <a:t>einer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 smtClean="0"/>
              <a:t>-Definition für Members möglich</a:t>
            </a:r>
            <a:endParaRPr lang="de-DE" b="1" noProof="0" dirty="0" smtClean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sind </a:t>
            </a:r>
            <a:r>
              <a:rPr lang="de-DE" noProof="0" dirty="0" smtClean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 smtClean="0"/>
              <a:t>alle </a:t>
            </a:r>
            <a:r>
              <a:rPr lang="de-DE" noProof="0" smtClean="0"/>
              <a:t>folgende Members </a:t>
            </a:r>
            <a:r>
              <a:rPr lang="de-DE" noProof="0" dirty="0" smtClean="0"/>
              <a:t>sind nur in </a:t>
            </a:r>
            <a:r>
              <a:rPr lang="de-DE" noProof="0" smtClean="0"/>
              <a:t>dieser und Unterklassen </a:t>
            </a:r>
            <a:r>
              <a:rPr lang="de-DE" noProof="0" dirty="0" smtClean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</a:t>
            </a:r>
            <a:r>
              <a:rPr lang="de-DE" noProof="0" dirty="0" smtClean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 smtClean="0"/>
              <a:t> 	erlaubt </a:t>
            </a:r>
            <a:r>
              <a:rPr lang="de-DE" noProof="0" dirty="0" smtClean="0"/>
              <a:t>Funktion/Methode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 smtClean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 smtClean="0"/>
              <a:t> </a:t>
            </a:r>
            <a:r>
              <a:rPr lang="de-DE" noProof="0" smtClean="0"/>
              <a:t>Members </a:t>
            </a:r>
            <a:r>
              <a:rPr lang="de-DE" noProof="0" dirty="0" smtClean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 smtClean="0"/>
          </a:p>
          <a:p>
            <a:pPr>
              <a:tabLst>
                <a:tab pos="2065338" algn="l"/>
              </a:tabLst>
            </a:pPr>
            <a:r>
              <a:rPr lang="de-DE" b="1" noProof="0" dirty="0" smtClean="0"/>
              <a:t>Anders als in Java</a:t>
            </a:r>
            <a:r>
              <a:rPr lang="de-DE" noProof="0" dirty="0" smtClean="0"/>
              <a:t>: keine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 smtClean="0"/>
              <a:t>/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 smtClean="0"/>
              <a:t>via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-Operator oder </a:t>
            </a:r>
            <a:r>
              <a:rPr lang="de-DE" altLang="de-DE" noProof="0" dirty="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 smtClean="0"/>
              <a:t>können alle Funktionen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/>
              <a:t>-Methoden </a:t>
            </a:r>
            <a:r>
              <a:rPr lang="de-DE" noProof="0" smtClean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smtClean="0"/>
              <a:t>Beispiel: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Consolas" panose="020B0609020204030204" pitchFamily="49" charset="0"/>
              </a:rPr>
              <a:t>Das Schlüsselwort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pPr lvl="1"/>
            <a:r>
              <a:rPr lang="en-US" smtClean="0"/>
              <a:t>Markiert </a:t>
            </a:r>
            <a:r>
              <a:rPr lang="en-US" b="1" smtClean="0"/>
              <a:t>Zugehörigkeit zur Klasse</a:t>
            </a:r>
            <a:r>
              <a:rPr lang="en-US" smtClean="0"/>
              <a:t>, nicht zu einer Instanz</a:t>
            </a:r>
          </a:p>
          <a:p>
            <a:pPr lvl="2"/>
            <a:r>
              <a:rPr lang="en-US" smtClean="0"/>
              <a:t>z.B.: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int instanceCount = 0; // incremented in constructor</a:t>
            </a:r>
          </a:p>
          <a:p>
            <a:pPr lvl="1"/>
            <a:r>
              <a:rPr lang="en-US" smtClean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smtClean="0">
                <a:latin typeface="+mj-lt"/>
                <a:cs typeface="Consolas" panose="020B0609020204030204" pitchFamily="49" charset="0"/>
              </a:rPr>
              <a:t>Konstanten</a:t>
            </a:r>
          </a:p>
          <a:p>
            <a:pPr lvl="2"/>
            <a:r>
              <a:rPr lang="en-US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smtClean="0"/>
          </a:p>
          <a:p>
            <a:pPr marL="0" indent="0">
              <a:buNone/>
            </a:pPr>
            <a:r>
              <a:rPr lang="en-US" b="1" smtClean="0"/>
              <a:t>C/C++: </a:t>
            </a:r>
          </a:p>
          <a:p>
            <a:pPr lvl="1"/>
            <a:r>
              <a:rPr lang="en-US" b="1" smtClean="0"/>
              <a:t>Als Zugehörigkeitsmodifikator und für Konstanten:</a:t>
            </a:r>
            <a:endParaRPr lang="en-US"/>
          </a:p>
          <a:p>
            <a:pPr lvl="2"/>
            <a:r>
              <a:rPr lang="en-US" smtClean="0"/>
              <a:t>Verwendung wie bei Java</a:t>
            </a:r>
          </a:p>
          <a:p>
            <a:pPr lvl="2"/>
            <a:r>
              <a:rPr lang="en-US" smtClean="0"/>
              <a:t>Kombination mit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-Modifier (s. später)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smtClean="0"/>
              <a:t> (in class-Definition)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smtClean="0"/>
              <a:t> (außerhalb, </a:t>
            </a:r>
            <a:r>
              <a:rPr lang="en-US" b="1" smtClean="0"/>
              <a:t>ohne</a:t>
            </a:r>
            <a:r>
              <a:rPr lang="en-US" smtClean="0"/>
              <a:t> static!; One Definition Rule beachten)</a:t>
            </a:r>
          </a:p>
          <a:p>
            <a:pPr lvl="1"/>
            <a:r>
              <a:rPr lang="en-US" b="1" smtClean="0"/>
              <a:t>Als Sichtbarkeitsmodifikator</a:t>
            </a:r>
            <a:r>
              <a:rPr lang="en-US" smtClean="0"/>
              <a:t>:</a:t>
            </a:r>
          </a:p>
          <a:p>
            <a:pPr lvl="2"/>
            <a:r>
              <a:rPr lang="en-US" smtClean="0"/>
              <a:t>Vor allem in C (s.a. später)</a:t>
            </a:r>
          </a:p>
          <a:p>
            <a:pPr lvl="2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mtClean="0"/>
              <a:t> Funktion/Variable ist nur innerhalb der Implementierungsdatei sichtbar; ansonsten: globale Funktion/Variable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en.cppreference.com/w/cpp/keyword/static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Strings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 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err="1" smtClean="0"/>
              <a:t>java.lang.String</a:t>
            </a:r>
            <a:r>
              <a:rPr lang="de-DE" noProof="0" dirty="0" err="1" smtClean="0"/>
              <a:t>s</a:t>
            </a:r>
            <a:r>
              <a:rPr lang="de-DE" noProof="0" dirty="0" smtClean="0"/>
              <a:t> </a:t>
            </a:r>
          </a:p>
          <a:p>
            <a:pPr marL="463550" indent="-285750"/>
            <a:r>
              <a:rPr lang="de-DE" noProof="0" dirty="0" smtClean="0"/>
              <a:t>Beispiel: 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smtClean="0"/>
              <a:t>C-Strings =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 smtClean="0"/>
              <a:t>-Arrays </a:t>
            </a:r>
          </a:p>
          <a:p>
            <a:pPr marL="463550" indent="-285750"/>
            <a:r>
              <a:rPr lang="de-DE" noProof="0" dirty="0" smtClean="0"/>
              <a:t>Beispiele: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World."; // A C-style 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myString2("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World."); // explicit constructor invoc.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myString3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World"; //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ISO-genormte</a:t>
            </a:r>
            <a:r>
              <a:rPr lang="de-DE" noProof="0" dirty="0" smtClean="0"/>
              <a:t>, stetig wachsende Standardbibliothek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noProof="0" dirty="0" smtClean="0"/>
              <a:t>Alle </a:t>
            </a:r>
            <a:r>
              <a:rPr lang="de-DE" noProof="0" smtClean="0"/>
              <a:t>Komponenten liegen in </a:t>
            </a:r>
            <a:r>
              <a:rPr lang="de-DE" b="1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 smtClean="0"/>
              <a:t>Komponenten:</a:t>
            </a:r>
          </a:p>
          <a:p>
            <a:pPr marL="520700" indent="-342900"/>
            <a:r>
              <a:rPr lang="de-DE" noProof="0" dirty="0" smtClean="0"/>
              <a:t>I/O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 smtClean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)</a:t>
            </a:r>
          </a:p>
          <a:p>
            <a:pPr marL="520700" indent="-342900"/>
            <a:r>
              <a:rPr lang="de-DE" altLang="de-DE" noProof="0" dirty="0" smtClean="0"/>
              <a:t>Standard Template Library (STL)</a:t>
            </a:r>
          </a:p>
          <a:p>
            <a:pPr marL="692150" lvl="1" indent="-342900"/>
            <a:r>
              <a:rPr lang="de-DE" altLang="de-DE" noProof="0" dirty="0" smtClean="0"/>
              <a:t>Generische Datenstrukturen 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692150" lvl="1" indent="-342900"/>
            <a:r>
              <a:rPr lang="de-DE" altLang="de-DE" noProof="0" dirty="0" smtClean="0"/>
              <a:t>Generische Algorithmen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881063" lvl="2" indent="-342900"/>
            <a:endParaRPr lang="de-DE" altLang="de-DE" noProof="0" dirty="0" smtClean="0"/>
          </a:p>
          <a:p>
            <a:pPr marL="692150" lvl="1" indent="-342900"/>
            <a:endParaRPr lang="de-DE" altLang="de-DE" noProof="0" dirty="0" smtClean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mtClean="0"/>
              <a:t>Grundlagen</a:t>
            </a:r>
          </a:p>
          <a:p>
            <a:pPr lvl="1"/>
            <a:r>
              <a:rPr lang="de-DE" noProof="0" smtClean="0"/>
              <a:t>Projektstruktur</a:t>
            </a:r>
            <a:r>
              <a:rPr lang="de-DE" noProof="0" dirty="0" smtClean="0"/>
              <a:t>, Kompiliervorgang, allgemeine Konzepte</a:t>
            </a:r>
          </a:p>
          <a:p>
            <a:r>
              <a:rPr lang="de-DE" b="1" noProof="0" smtClean="0"/>
              <a:t>Speicherverwaltung</a:t>
            </a:r>
          </a:p>
          <a:p>
            <a:pPr lvl="1"/>
            <a:r>
              <a:rPr lang="de-DE" noProof="0" smtClean="0"/>
              <a:t>Speicherbereiche </a:t>
            </a:r>
            <a:r>
              <a:rPr lang="de-DE" noProof="0" dirty="0" smtClean="0"/>
              <a:t>in C++, Vergleich </a:t>
            </a:r>
            <a:r>
              <a:rPr lang="de-DE" noProof="0" smtClean="0"/>
              <a:t>zu Java</a:t>
            </a:r>
          </a:p>
          <a:p>
            <a:pPr lvl="1"/>
            <a:r>
              <a:rPr lang="de-DE" noProof="0" smtClean="0"/>
              <a:t>Typische Fallstricke </a:t>
            </a:r>
            <a:r>
              <a:rPr lang="de-DE" smtClean="0"/>
              <a:t>– </a:t>
            </a:r>
            <a:r>
              <a:rPr lang="de-DE" noProof="0" smtClean="0"/>
              <a:t>davon gibt </a:t>
            </a:r>
            <a:r>
              <a:rPr lang="de-DE" noProof="0" dirty="0" smtClean="0"/>
              <a:t>es </a:t>
            </a:r>
            <a:r>
              <a:rPr lang="de-DE" noProof="0" smtClean="0"/>
              <a:t>reichlich!</a:t>
            </a:r>
            <a:endParaRPr lang="de-DE" noProof="0" dirty="0" smtClean="0"/>
          </a:p>
          <a:p>
            <a:r>
              <a:rPr lang="de-DE" b="1" noProof="0" smtClean="0"/>
              <a:t>Objektorientierung</a:t>
            </a:r>
          </a:p>
          <a:p>
            <a:pPr lvl="1"/>
            <a:r>
              <a:rPr lang="de-DE" noProof="0" smtClean="0"/>
              <a:t>Besonderheiten </a:t>
            </a:r>
            <a:r>
              <a:rPr lang="de-DE" noProof="0" dirty="0" smtClean="0"/>
              <a:t>von C++</a:t>
            </a:r>
          </a:p>
          <a:p>
            <a:r>
              <a:rPr lang="de-DE" b="1" smtClean="0"/>
              <a:t>Einführung in (Embedded) C</a:t>
            </a:r>
            <a:endParaRPr lang="de-DE" b="1" noProof="0" smtClean="0"/>
          </a:p>
          <a:p>
            <a:pPr lvl="1"/>
            <a:r>
              <a:rPr lang="de-DE" noProof="0" smtClean="0"/>
              <a:t>Besonderheiten einer Hardwareplattform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 smtClean="0"/>
              <a:t>Templates: vergleichbar </a:t>
            </a:r>
            <a:r>
              <a:rPr lang="de-DE"/>
              <a:t>mit Generics in </a:t>
            </a:r>
            <a:r>
              <a:rPr lang="de-DE" smtClean="0"/>
              <a:t>Java</a:t>
            </a:r>
            <a:endParaRPr lang="de-DE"/>
          </a:p>
          <a:p>
            <a:pPr lvl="1"/>
            <a:r>
              <a:rPr lang="de-DE"/>
              <a:t>Funktionszeiger: in C von Anfang an, in Java </a:t>
            </a:r>
            <a:r>
              <a:rPr lang="de-DE" smtClean="0"/>
              <a:t>erst seit </a:t>
            </a:r>
            <a:r>
              <a:rPr lang="de-DE"/>
              <a:t>1.8</a:t>
            </a:r>
            <a:r>
              <a:rPr lang="de-DE" smtClean="0"/>
              <a:t>!</a:t>
            </a:r>
          </a:p>
          <a:p>
            <a:r>
              <a:rPr lang="de-DE" b="1" smtClean="0"/>
              <a:t>Gastvortrag und Evaluation</a:t>
            </a:r>
          </a:p>
          <a:p>
            <a:pPr lvl="1"/>
            <a:r>
              <a:rPr lang="de-DE" smtClean="0"/>
              <a:t>Praktischer Einsatz von Microcontrollern</a:t>
            </a:r>
          </a:p>
          <a:p>
            <a:r>
              <a:rPr lang="de-DE" b="1" smtClean="0"/>
              <a:t>Freies Arbeiten</a:t>
            </a:r>
            <a:endParaRPr lang="de-DE" b="1"/>
          </a:p>
          <a:p>
            <a:endParaRPr lang="de-DE" noProof="0" dirty="0" smtClean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Tage 1 &amp; 2</a:t>
            </a:r>
            <a:endParaRPr lang="en-US"/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3</a:t>
            </a:r>
            <a:endParaRPr lang="en-US"/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4</a:t>
            </a:r>
            <a:endParaRPr lang="en-US"/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5</a:t>
            </a:r>
            <a:endParaRPr lang="en-US"/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Boost</a:t>
            </a:r>
            <a:r>
              <a:rPr lang="de-DE" altLang="de-DE" noProof="0" dirty="0" smtClean="0"/>
              <a:t>: </a:t>
            </a:r>
            <a:br>
              <a:rPr lang="de-DE" altLang="de-DE" noProof="0" dirty="0" smtClean="0"/>
            </a:br>
            <a:r>
              <a:rPr lang="de-DE" altLang="de-DE" noProof="0" dirty="0" smtClean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 smtClean="0">
                <a:solidFill>
                  <a:schemeClr val="bg1"/>
                </a:solidFill>
              </a:rPr>
              <a:t>"...</a:t>
            </a:r>
            <a:r>
              <a:rPr lang="en-US">
                <a:solidFill>
                  <a:schemeClr val="bg1"/>
                </a:solidFill>
              </a:rPr>
              <a:t>one of the most highly regarded and expertly designed C++ library projects in the world</a:t>
            </a:r>
            <a:r>
              <a:rPr lang="en-US" smtClean="0">
                <a:solidFill>
                  <a:schemeClr val="bg1"/>
                </a:solidFill>
              </a:rPr>
              <a:t>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r>
              <a:rPr lang="de-DE" b="1">
                <a:solidFill>
                  <a:schemeClr val="bg1"/>
                </a:solidFill>
              </a:rPr>
              <a:t/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</a:t>
            </a:r>
            <a:r>
              <a:rPr lang="de-DE" b="1" err="1" smtClean="0">
                <a:solidFill>
                  <a:schemeClr val="bg1"/>
                </a:solidFill>
              </a:rPr>
              <a:t>advanced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Smart </a:t>
            </a:r>
            <a:r>
              <a:rPr lang="de-DE" b="1" err="1" smtClean="0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Operatorüberladung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in </a:t>
            </a:r>
            <a:r>
              <a:rPr lang="de-DE" b="1" noProof="0" dirty="0" smtClean="0"/>
              <a:t>Sonderrolle</a:t>
            </a:r>
            <a:r>
              <a:rPr lang="de-DE" noProof="0" dirty="0" smtClean="0"/>
              <a:t>, </a:t>
            </a:r>
            <a:r>
              <a:rPr lang="de-DE" b="1" noProof="0" dirty="0" smtClean="0"/>
              <a:t>fest belegt</a:t>
            </a:r>
            <a:r>
              <a:rPr lang="de-DE" noProof="0" dirty="0" smtClean="0"/>
              <a:t> ("Lehre aus Erfahrung mit C++")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  <a:r>
              <a:rPr lang="de-DE" noProof="0" dirty="0" smtClean="0"/>
              <a:t> (= Abarbeitungsreihenfolge bei mehreren Operatoren)</a:t>
            </a:r>
          </a:p>
          <a:p>
            <a:pPr marL="692150" lvl="1" indent="-342900"/>
            <a:r>
              <a:rPr lang="de-DE" noProof="0" dirty="0" smtClean="0"/>
              <a:t>Im Ausdruck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 smtClean="0"/>
              <a:t> wird zuerst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 smtClean="0"/>
              <a:t> und dann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 smtClean="0"/>
              <a:t> ausgewertet.</a:t>
            </a:r>
          </a:p>
          <a:p>
            <a:pPr marL="692150" lvl="1" indent="-342900"/>
            <a:r>
              <a:rPr lang="de-DE" b="1" noProof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vor ++,--,+,-,~,! vor *,/,% vor …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Sugar </a:t>
            </a:r>
            <a:r>
              <a:rPr lang="de-DE" noProof="0" dirty="0" smtClean="0"/>
              <a:t>und beliebig überschreibbar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 smtClean="0"/>
              <a:t> gleichwertig 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oder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 smtClean="0"/>
              <a:t>Extrem wichtig: Zuweisungsoperator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 smtClean="0"/>
              <a:t> (siehe später)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docs.oracle.com/javase/tutorial/java/nutsandbolts/operators.html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en.cppreference.com/w/cpp/language/operators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en.cppreference.com/w/cpp/language/operator_precedence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Iterierungskonzepte</a:t>
            </a:r>
            <a:r>
              <a:rPr lang="de-DE" noProof="0" dirty="0" smtClean="0"/>
              <a:t>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 noProof="0" smtClean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Foreach: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for(final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 s :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String[]{"a", "b", "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c"}){/*body*/} </a:t>
            </a:r>
            <a:r>
              <a:rPr lang="de-DE" sz="1400" noProof="0" smtClean="0"/>
              <a:t>(seit Java 1.7)</a:t>
            </a:r>
            <a:endParaRPr lang="de-DE" sz="1400" noProof="0" dirty="0" smtClean="0"/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Iterator&lt;Object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{Object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o =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smtClean="0"/>
              <a:t> </a:t>
            </a:r>
            <a:endParaRPr lang="de-DE" sz="1400" noProof="0" dirty="0" smtClean="0"/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 smtClean="0"/>
              <a:t>z.B. um Elemente leicht überspringen </a:t>
            </a:r>
            <a:r>
              <a:rPr lang="de-DE" sz="1200" noProof="0" smtClean="0"/>
              <a:t>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>
                <a:cs typeface="Consolas" panose="020B0609020204030204" pitchFamily="49" charset="0"/>
              </a:rPr>
              <a:t>: </a:t>
            </a:r>
            <a:r>
              <a:rPr lang="de-DE" sz="12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++i){/*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smtClean="0"/>
              <a:t>(</a:t>
            </a:r>
            <a:r>
              <a:rPr lang="de-DE" sz="1400" noProof="0" dirty="0" smtClean="0"/>
              <a:t>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</a:t>
            </a:r>
            <a:r>
              <a:rPr lang="de-DE" sz="1200" b="1" smtClean="0">
                <a:cs typeface="Consolas" panose="020B0609020204030204" pitchFamily="49" charset="0"/>
              </a:rPr>
              <a:t>:	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 smtClean="0">
                <a:cs typeface="Consolas" panose="020B0609020204030204" pitchFamily="49" charset="0"/>
              </a:rPr>
              <a:t> 	</a:t>
            </a:r>
            <a:r>
              <a:rPr lang="de-DE" sz="1400" noProof="0" dirty="0" smtClean="0"/>
              <a:t>(wie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 smtClean="0">
                <a:cs typeface="Consolas" panose="020B0609020204030204" pitchFamily="49" charset="0"/>
              </a:rPr>
              <a:t>	</a:t>
            </a:r>
            <a:r>
              <a:rPr lang="de-DE" sz="1400" noProof="0" dirty="0" smtClean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STL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:	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(), /*function to execute*/)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iter=v.begin();iter!=v.end();++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x = *v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/>
              <a:t> </a:t>
            </a:r>
            <a:r>
              <a:rPr lang="de-DE" sz="1400" smtClean="0"/>
              <a:t>			(</a:t>
            </a:r>
            <a:r>
              <a:rPr lang="de-DE" sz="1400" dirty="0"/>
              <a:t>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</a:t>
            </a:r>
            <a:r>
              <a:rPr lang="de-DE" sz="14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i : {1,2,3,4,5})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{/*...*/} 	</a:t>
            </a:r>
            <a:r>
              <a:rPr lang="de-DE" sz="1400" noProof="0" smtClean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smtClean="0"/>
              <a:t>seit </a:t>
            </a:r>
            <a:r>
              <a:rPr lang="de-DE" sz="1400" noProof="0" dirty="0" smtClean="0"/>
              <a:t>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smtClean="0"/>
              <a:t>STL: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://www.cplusplus.com/reference/algorithm/for_each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</a:p>
          <a:p>
            <a:pPr algn="r"/>
            <a:r>
              <a:rPr lang="en-US" sz="1200" smtClean="0"/>
              <a:t>C++11: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en.cppreference.com/w/cpp/language/range-for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Konzepte und Konventionen sind in C++ wesentlich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C</a:t>
            </a:r>
            <a:r>
              <a:rPr lang="de-DE" noProof="0" smtClean="0"/>
              <a:t>++ vertraut dem Programmierer –</a:t>
            </a:r>
            <a:r>
              <a:rPr lang="de-DE" noProof="0" smtClean="0">
                <a:sym typeface="Wingdings" panose="05000000000000000000" pitchFamily="2" charset="2"/>
              </a:rPr>
              <a:t> </a:t>
            </a:r>
            <a:r>
              <a:rPr lang="de-DE" b="1" noProof="0" smtClean="0">
                <a:sym typeface="Wingdings" panose="05000000000000000000" pitchFamily="2" charset="2"/>
              </a:rPr>
              <a:t>alles </a:t>
            </a:r>
            <a:r>
              <a:rPr lang="de-DE" noProof="0" smtClean="0">
                <a:sym typeface="Wingdings" panose="05000000000000000000" pitchFamily="2" charset="2"/>
              </a:rPr>
              <a:t>ist </a:t>
            </a:r>
            <a:r>
              <a:rPr lang="de-DE" noProof="0" dirty="0" smtClean="0">
                <a:sym typeface="Wingdings" panose="05000000000000000000" pitchFamily="2" charset="2"/>
              </a:rPr>
              <a:t>möglich.</a:t>
            </a:r>
          </a:p>
          <a:p>
            <a:endParaRPr lang="de-DE" noProof="0" dirty="0" smtClean="0"/>
          </a:p>
          <a:p>
            <a:endParaRPr lang="de-DE" b="1" noProof="0" smtClean="0"/>
          </a:p>
          <a:p>
            <a:r>
              <a:rPr lang="de-DE" b="1" noProof="0" smtClean="0"/>
              <a:t>Konventionen </a:t>
            </a:r>
            <a:r>
              <a:rPr lang="de-DE" noProof="0" dirty="0" smtClean="0"/>
              <a:t>sind in C++ wesentlich, werden </a:t>
            </a:r>
            <a:r>
              <a:rPr lang="de-DE" noProof="0" dirty="0" err="1" smtClean="0"/>
              <a:t>tw</a:t>
            </a:r>
            <a:r>
              <a:rPr lang="de-DE" noProof="0" dirty="0" smtClean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 smtClean="0">
                <a:sym typeface="Wingdings" panose="05000000000000000000" pitchFamily="2" charset="2"/>
              </a:rPr>
              <a:t>Exceptions</a:t>
            </a:r>
            <a:r>
              <a:rPr lang="de-DE" noProof="0" dirty="0" smtClean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/>
              <a:t>Konzepte:</a:t>
            </a:r>
          </a:p>
          <a:p>
            <a:pPr marL="520700" indent="-342900"/>
            <a:r>
              <a:rPr lang="de-DE" b="1" noProof="0" dirty="0" err="1" smtClean="0"/>
              <a:t>One</a:t>
            </a:r>
            <a:r>
              <a:rPr lang="de-DE" b="1" noProof="0" dirty="0" smtClean="0"/>
              <a:t>-Definition </a:t>
            </a:r>
            <a:r>
              <a:rPr lang="de-DE" b="1" noProof="0" dirty="0" err="1" smtClean="0"/>
              <a:t>Rule</a:t>
            </a:r>
            <a:endParaRPr lang="de-DE" noProof="0" dirty="0" smtClean="0"/>
          </a:p>
          <a:p>
            <a:pPr marL="692150" lvl="1" indent="-342900"/>
            <a:r>
              <a:rPr lang="de-DE" noProof="0" dirty="0" smtClean="0"/>
              <a:t>Methoden/Klassen dürfen nur einmal definiert werden.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 smtClean="0"/>
              <a:t>Undefined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Behavior</a:t>
            </a:r>
            <a:r>
              <a:rPr lang="de-DE" b="1" noProof="0" dirty="0" smtClean="0"/>
              <a:t> (UB)</a:t>
            </a:r>
          </a:p>
          <a:p>
            <a:pPr marL="692150" lvl="1" indent="-342900"/>
            <a:r>
              <a:rPr lang="de-DE" noProof="0" dirty="0" smtClean="0"/>
              <a:t>UB tritt ein, wenn Code auf eine nicht-spezifizierte Weise aufgerufen wird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 smtClean="0"/>
              <a:t>Const</a:t>
            </a:r>
            <a:r>
              <a:rPr lang="de-DE" b="1" noProof="0" dirty="0" smtClean="0"/>
              <a:t> Correctness</a:t>
            </a:r>
          </a:p>
          <a:p>
            <a:pPr marL="692150" lvl="1" indent="-342900"/>
            <a:r>
              <a:rPr lang="de-DE" noProof="0" dirty="0" smtClean="0"/>
              <a:t>Schutz vor ungewollten Zustandsänderungen, vgl.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Variablen neu zuweisen in Java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smtClean="0">
                <a:hlinkClick r:id="rId3"/>
              </a:rPr>
              <a:t>https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en.wikipedia.org/wiki/One_Definition_Rule</a:t>
            </a:r>
            <a:endParaRPr lang="en-US" sz="1200"/>
          </a:p>
          <a:p>
            <a:pPr algn="r"/>
            <a:r>
              <a:rPr lang="en-US" sz="1200">
                <a:hlinkClick r:id="rId4"/>
              </a:rPr>
              <a:t>https://</a:t>
            </a:r>
            <a:r>
              <a:rPr lang="en-US" sz="1200" smtClean="0">
                <a:hlinkClick r:id="rId4"/>
              </a:rPr>
              <a:t>isocpp.org/wiki/faq/const-correctness</a:t>
            </a:r>
            <a:endParaRPr lang="en-US" sz="1200" smtClean="0"/>
          </a:p>
          <a:p>
            <a:pPr algn="r"/>
            <a:r>
              <a:rPr lang="en-US" sz="1200">
                <a:solidFill>
                  <a:srgbClr val="7F7F7F"/>
                </a:solidFill>
              </a:rPr>
              <a:t>Fortgeschritten: </a:t>
            </a:r>
            <a:r>
              <a:rPr lang="en-US" sz="1200">
                <a:hlinkClick r:id="rId5"/>
              </a:rPr>
              <a:t>http://en.cppreference.com/w/cpp/concept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 smtClean="0">
                <a:solidFill>
                  <a:schemeClr val="bg1"/>
                </a:solidFill>
              </a:rPr>
              <a:t>"C </a:t>
            </a:r>
            <a:r>
              <a:rPr lang="en-US" i="1">
                <a:solidFill>
                  <a:schemeClr val="bg1"/>
                </a:solidFill>
              </a:rPr>
              <a:t>makes it easy to shoot yourself in the foot; C++ makes it harder, but when you do it blows your whole leg </a:t>
            </a:r>
            <a:r>
              <a:rPr lang="en-US" i="1" smtClean="0">
                <a:solidFill>
                  <a:schemeClr val="bg1"/>
                </a:solidFill>
              </a:rPr>
              <a:t>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Undefined</a:t>
            </a:r>
            <a:r>
              <a:rPr lang="de-DE" noProof="0" dirty="0" smtClean="0"/>
              <a:t> </a:t>
            </a:r>
            <a:r>
              <a:rPr lang="de-DE" noProof="0" dirty="0" err="1" smtClean="0"/>
              <a:t>Behavior</a:t>
            </a:r>
            <a:r>
              <a:rPr lang="de-DE" noProof="0" dirty="0" smtClean="0"/>
              <a:t> (UB)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Definition</a:t>
            </a:r>
            <a:r>
              <a:rPr lang="de-DE" noProof="0" dirty="0" smtClean="0"/>
              <a:t>: Konstrukte mit UB lassen ein Programm bedeutungslos werden. Ein Compiler kann im Falle von UB mit Fehlermeldung abbrechen oder Code mit beliebigem Verhalten </a:t>
            </a:r>
            <a:r>
              <a:rPr lang="de-DE" noProof="0" smtClean="0"/>
              <a:t>generieren.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</a:t>
            </a:r>
          </a:p>
          <a:p>
            <a:pPr marL="520700" indent="-342900"/>
            <a:r>
              <a:rPr lang="de-DE" noProof="0" dirty="0" err="1" smtClean="0"/>
              <a:t>Dereferenzieren</a:t>
            </a:r>
            <a:r>
              <a:rPr lang="de-DE" noProof="0" dirty="0" smtClean="0"/>
              <a:t>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 smtClean="0"/>
              <a:t>Division durch 0: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Konstanten nach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/>
              <a:t> manipulieren: </a:t>
            </a:r>
          </a:p>
          <a:p>
            <a:pPr marL="520700" indent="-342900"/>
            <a:r>
              <a:rPr lang="de-DE" noProof="0" dirty="0" smtClean="0"/>
              <a:t>Fehlendes</a:t>
            </a:r>
            <a:r>
              <a:rPr lang="de-DE" dirty="0"/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/>
              <a:t>-Statement: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 smtClean="0"/>
              <a:t>Zugriff auf </a:t>
            </a:r>
            <a:r>
              <a:rPr lang="de-DE" noProof="0" dirty="0" err="1" smtClean="0"/>
              <a:t>uninitialisierte</a:t>
            </a:r>
            <a:r>
              <a:rPr lang="de-DE" noProof="0" dirty="0" smtClean="0"/>
              <a:t> Variablen: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Warum wird UB überhaupt vom Compiler zugelassen?</a:t>
            </a:r>
          </a:p>
          <a:p>
            <a:pPr marL="520700" indent="-342900"/>
            <a:r>
              <a:rPr lang="de-DE" noProof="0" dirty="0" smtClean="0"/>
              <a:t>Der Hauptgrund </a:t>
            </a:r>
            <a:r>
              <a:rPr lang="de-DE" noProof="0" smtClean="0"/>
              <a:t>dürfte Performance-Steigerung und Resourcen-Minimierung </a:t>
            </a:r>
            <a:r>
              <a:rPr lang="de-DE" noProof="0" dirty="0" smtClean="0"/>
              <a:t>sein (z.B. kein 0-Check beim Dividieren).</a:t>
            </a:r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 smtClean="0">
                <a:solidFill>
                  <a:srgbClr val="000000"/>
                </a:solidFill>
                <a:hlinkClick r:id="rId2"/>
              </a:rPr>
              <a:t>http</a:t>
            </a:r>
            <a:r>
              <a:rPr lang="en-US" sz="1200">
                <a:solidFill>
                  <a:srgbClr val="000000"/>
                </a:solidFill>
                <a:hlinkClick r:id="rId2"/>
              </a:rPr>
              <a:t>://</a:t>
            </a:r>
            <a:r>
              <a:rPr lang="en-US" sz="1200" smtClean="0">
                <a:solidFill>
                  <a:srgbClr val="000000"/>
                </a:solidFill>
                <a:hlinkClick r:id="rId2"/>
              </a:rPr>
              <a:t>en.cppreference.com/w/cpp/language/ub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sz="1200" smtClean="0">
                <a:solidFill>
                  <a:srgbClr val="000000"/>
                </a:solidFill>
                <a:hlinkClick r:id="rId3"/>
              </a:rPr>
              <a:t>blog.regehr.org/archives/213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Speicherverwaltung </a:t>
            </a:r>
            <a:r>
              <a:rPr lang="de-DE" altLang="de-DE" noProof="0" smtClean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Stack und Heap</a:t>
            </a:r>
            <a:endParaRPr lang="de-DE" noProof="0" dirty="0"/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  <a:extLst/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 smtClean="0">
                <a:solidFill>
                  <a:schemeClr val="accent2"/>
                </a:solidFill>
              </a:rPr>
              <a:t>F</a:t>
            </a:r>
            <a:r>
              <a:rPr lang="de-DE" b="1" smtClean="0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Speicherbereiche in C++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Vier </a:t>
            </a:r>
            <a:r>
              <a:rPr lang="de-DE" b="1" noProof="0" smtClean="0"/>
              <a:t>wesentliche Speicherbereiche ("Segmente")</a:t>
            </a:r>
            <a:endParaRPr lang="de-DE" b="1" noProof="0" dirty="0" smtClean="0"/>
          </a:p>
          <a:p>
            <a:pPr marL="520700" indent="-342900"/>
            <a:r>
              <a:rPr lang="de-DE" b="1" noProof="0" smtClean="0"/>
              <a:t>Programmspeicher ("Text")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/>
              <a:t>Binären Programmcode, read-only.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Globaler Speicher ("BSS", "Data")</a:t>
            </a:r>
            <a:br>
              <a:rPr lang="de-DE" b="1" noProof="0" smtClean="0"/>
            </a:br>
            <a:r>
              <a:rPr lang="de-DE"/>
              <a:t>G</a:t>
            </a:r>
            <a:r>
              <a:rPr lang="de-DE" noProof="0" smtClean="0"/>
              <a:t>lobalen </a:t>
            </a:r>
            <a:r>
              <a:rPr lang="de-DE" noProof="0" dirty="0" smtClean="0"/>
              <a:t>Variablen </a:t>
            </a:r>
            <a:r>
              <a:rPr lang="de-DE" noProof="0" smtClean="0"/>
              <a:t>und Konstanten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520700" indent="-342900"/>
            <a:r>
              <a:rPr lang="de-DE" b="1" noProof="0" smtClean="0"/>
              <a:t>Dynamischer Speicher ("Heap")</a:t>
            </a:r>
            <a:r>
              <a:rPr lang="de-DE" b="1" noProof="0" dirty="0" smtClean="0"/>
              <a:t/>
            </a:r>
            <a:br>
              <a:rPr lang="de-DE" b="1" noProof="0" dirty="0" smtClean="0"/>
            </a:br>
            <a:r>
              <a:rPr lang="de-DE" noProof="0" dirty="0" smtClean="0"/>
              <a:t>Frei verwendbar</a:t>
            </a:r>
            <a:r>
              <a:rPr lang="de-DE" noProof="0" smtClean="0"/>
              <a:t>; verwaltet durch Entwickler</a:t>
            </a:r>
            <a:br>
              <a:rPr lang="de-DE" noProof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Statischer Speicher ("Stack")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Verwendung für lokale Variablen</a:t>
            </a:r>
            <a:r>
              <a:rPr lang="de-DE" noProof="0" smtClean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  <a:endParaRPr lang="en-US" sz="2000" b="1" smtClean="0"/>
          </a:p>
          <a:p>
            <a:pPr>
              <a:buSzTx/>
            </a:pPr>
            <a:r>
              <a:rPr lang="en-US" sz="2000" smtClean="0"/>
              <a:t>als </a:t>
            </a:r>
            <a:r>
              <a:rPr lang="en-US" sz="2000"/>
              <a:t>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en.wikipedia.org/wiki/Data_segment</a:t>
            </a:r>
            <a:r>
              <a:rPr lang="en-US" sz="1200" smtClean="0"/>
              <a:t> </a:t>
            </a:r>
            <a:endParaRPr lang="en-US" sz="1200"/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Stack</a:t>
            </a:r>
            <a:endParaRPr lang="de-DE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Begrenzte </a:t>
            </a:r>
            <a:r>
              <a:rPr lang="de-DE" noProof="0" smtClean="0"/>
              <a:t>Größe </a:t>
            </a:r>
            <a:br>
              <a:rPr lang="de-DE" noProof="0" smtClean="0"/>
            </a:br>
            <a:r>
              <a:rPr lang="de-DE" noProof="0" smtClean="0"/>
              <a:t>(</a:t>
            </a:r>
            <a:r>
              <a:rPr lang="de-DE" noProof="0" dirty="0" smtClean="0"/>
              <a:t>lokale Variablen</a:t>
            </a:r>
            <a:r>
              <a:rPr lang="de-DE" noProof="0" smtClean="0"/>
              <a:t>, Rücksprungadresse</a:t>
            </a:r>
            <a:r>
              <a:rPr lang="de-DE" noProof="0" dirty="0" smtClean="0"/>
              <a:t>)</a:t>
            </a:r>
          </a:p>
          <a:p>
            <a:r>
              <a:rPr lang="de-DE" b="1"/>
              <a:t>Speicherverwaltung </a:t>
            </a:r>
            <a:r>
              <a:rPr lang="de-DE" noProof="0" smtClean="0"/>
              <a:t>durch </a:t>
            </a:r>
            <a:r>
              <a:rPr lang="de-DE" noProof="0" dirty="0" smtClean="0"/>
              <a:t>den Compiler </a:t>
            </a:r>
          </a:p>
          <a:p>
            <a:r>
              <a:rPr lang="de-DE" noProof="0" dirty="0" smtClean="0"/>
              <a:t>Speicherverwaltung:</a:t>
            </a:r>
            <a:br>
              <a:rPr lang="de-DE" noProof="0" dirty="0" smtClean="0"/>
            </a:br>
            <a:r>
              <a:rPr lang="de-DE" i="1" noProof="0" dirty="0" smtClean="0"/>
              <a:t>last-in first-out</a:t>
            </a:r>
            <a:r>
              <a:rPr lang="de-DE" i="1" noProof="0" smtClean="0"/>
              <a:t/>
            </a:r>
            <a:br>
              <a:rPr lang="de-DE" i="1" noProof="0" smtClean="0"/>
            </a:br>
            <a:endParaRPr lang="de-DE" i="1" noProof="0" smtClean="0"/>
          </a:p>
          <a:p>
            <a:endParaRPr lang="de-DE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sehr effizient, statisch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Heap</a:t>
            </a:r>
            <a:endParaRPr lang="de-DE" noProof="0" dirty="0"/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Typischerweise wesentlich größer als Stack</a:t>
            </a:r>
          </a:p>
          <a:p>
            <a:r>
              <a:rPr lang="de-DE" b="1" noProof="0" dirty="0" smtClean="0"/>
              <a:t>Speicherverwaltung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noProof="0" dirty="0" smtClean="0"/>
              <a:t>manuell, </a:t>
            </a:r>
            <a:r>
              <a:rPr lang="de-DE" noProof="0" smtClean="0"/>
              <a:t>durch Entwickler</a:t>
            </a:r>
            <a:br>
              <a:rPr lang="de-DE" noProof="0" smtClean="0"/>
            </a:br>
            <a:r>
              <a:rPr lang="de-DE" noProof="0" smtClean="0"/>
              <a:t>mithilfe der Operatoren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 smtClean="0"/>
              <a:t>,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endParaRPr lang="de-DE" noProof="0" smtClean="0"/>
          </a:p>
          <a:p>
            <a:endParaRPr lang="de-DE" noProof="0" dirty="0" smtClean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 smtClean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Stackframes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Stackframe </a:t>
            </a:r>
            <a:r>
              <a:rPr lang="de-DE" smtClean="0"/>
              <a:t>speichert Ausführungszustand einer Funktion</a:t>
            </a:r>
            <a:endParaRPr lang="en-US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exit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gauss(1);</a:t>
            </a:r>
          </a:p>
          <a:p>
            <a:pPr marL="342900" indent="-342900" algn="l">
              <a:buAutoNum type="arabicPlain" startAt="2"/>
            </a:pPr>
            <a:r>
              <a:rPr lang="de-DE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n)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#0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#1</a:t>
            </a:r>
            <a:endParaRPr lang="en-US"/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"7"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#2</a:t>
            </a:r>
            <a:endParaRPr lang="en-US"/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main()</a:t>
            </a:r>
            <a:endParaRPr lang="en-US"/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gauss(1)</a:t>
            </a:r>
            <a:endParaRPr lang="en-US"/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gauss(0)</a:t>
            </a:r>
            <a:endParaRPr lang="en-US"/>
          </a:p>
        </p:txBody>
      </p:sp>
      <p:sp>
        <p:nvSpPr>
          <p:cNvPr id="32" name="Pfeil nach links 31"/>
          <p:cNvSpPr/>
          <p:nvPr/>
        </p:nvSpPr>
        <p:spPr bwMode="auto">
          <a:xfrm>
            <a:off x="4908228" y="4763814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#1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5" name="Pfeil nach links 34"/>
          <p:cNvSpPr/>
          <p:nvPr/>
        </p:nvSpPr>
        <p:spPr bwMode="auto">
          <a:xfrm>
            <a:off x="4896260" y="57437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#2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 smtClean="0"/>
              <a:t>09:00 – ca. 16:00 im Electronic Classroom (S3|21 </a:t>
            </a:r>
            <a:r>
              <a:rPr lang="de-DE" noProof="0" smtClean="0"/>
              <a:t>1)</a:t>
            </a:r>
            <a:br>
              <a:rPr lang="de-DE" noProof="0" smtClean="0"/>
            </a:br>
            <a:r>
              <a:rPr lang="de-DE" noProof="0" smtClean="0"/>
              <a:t>	ca. 14:00..14:30: Beginn Nachmittagsblock (je nach Bedarf)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Ausnahmen </a:t>
            </a:r>
            <a:r>
              <a:rPr lang="de-DE" b="1" noProof="0" dirty="0" smtClean="0"/>
              <a:t>persönlich genehmigen lassen </a:t>
            </a:r>
            <a:r>
              <a:rPr lang="de-DE" noProof="0" dirty="0" smtClean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Wer </a:t>
            </a:r>
            <a:r>
              <a:rPr lang="de-DE" b="1" noProof="0" dirty="0" smtClean="0">
                <a:solidFill>
                  <a:srgbClr val="FF0000"/>
                </a:solidFill>
              </a:rPr>
              <a:t>mehr als </a:t>
            </a:r>
            <a:r>
              <a:rPr lang="de-DE" b="1" noProof="0" smtClean="0">
                <a:solidFill>
                  <a:srgbClr val="FF0000"/>
                </a:solidFill>
              </a:rPr>
              <a:t>2 Kontrollen (= in Summe 1 Tag)</a:t>
            </a:r>
            <a:r>
              <a:rPr lang="de-DE" b="1" noProof="0" smtClean="0"/>
              <a:t> </a:t>
            </a:r>
            <a:r>
              <a:rPr lang="de-DE" noProof="0" dirty="0" smtClean="0"/>
              <a:t>fehlt (</a:t>
            </a:r>
            <a:r>
              <a:rPr lang="de-DE" b="1" noProof="0" dirty="0" smtClean="0"/>
              <a:t>egal wieso</a:t>
            </a:r>
            <a:r>
              <a:rPr lang="de-DE" noProof="0" dirty="0" smtClean="0"/>
              <a:t>), darf leider </a:t>
            </a:r>
            <a:r>
              <a:rPr lang="de-DE" b="1" noProof="0" dirty="0" smtClean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Anwesenheitsbescheinigung </a:t>
            </a:r>
            <a:r>
              <a:rPr lang="de-DE" b="1" noProof="0" dirty="0" smtClean="0"/>
              <a:t>kann</a:t>
            </a:r>
            <a:r>
              <a:rPr lang="de-DE" noProof="0" dirty="0" smtClean="0"/>
              <a:t> in folgende Jahre </a:t>
            </a:r>
            <a:r>
              <a:rPr lang="de-DE" b="1" noProof="0" dirty="0" smtClean="0"/>
              <a:t>"mitgenommen"</a:t>
            </a:r>
            <a:r>
              <a:rPr lang="de-DE" noProof="0" dirty="0" smtClean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smtClean="0"/>
              <a:t>Roland Kluge 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Puria Izady</a:t>
            </a:r>
            <a:r>
              <a:rPr lang="de-DE" noProof="0" dirty="0" smtClean="0"/>
              <a:t>		(Übung,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Maurice Rohr	</a:t>
            </a:r>
            <a:r>
              <a:rPr lang="de-DE" noProof="0" dirty="0" smtClean="0"/>
              <a:t>	(Übung, Moodle)</a:t>
            </a:r>
          </a:p>
          <a:p>
            <a:pPr lvl="1" eaLnBrk="1" hangingPunct="1">
              <a:defRPr/>
            </a:pPr>
            <a:endParaRPr lang="de-DE" noProof="0" dirty="0" smtClean="0"/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</a:t>
            </a:r>
            <a:r>
              <a:rPr lang="de-DE" altLang="de-DE" sz="1800" b="0" smtClean="0"/>
              <a:t>Heap, </a:t>
            </a:r>
            <a:r>
              <a:rPr lang="de-DE" altLang="de-DE" sz="1800" b="0"/>
              <a:t>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Adresse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Typ legt Länge fest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main() {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endParaRPr lang="en-US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</a:t>
            </a:r>
            <a:r>
              <a:rPr lang="de-DE" altLang="de-DE" smtClean="0"/>
              <a:t>Variable "gezeigt" </a:t>
            </a:r>
            <a:r>
              <a:rPr lang="de-DE" altLang="de-DE"/>
              <a:t>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err="1" smtClean="0"/>
              <a:t>short</a:t>
            </a:r>
            <a:r>
              <a:rPr lang="de-DE" altLang="de-DE" sz="1600" b="0" smtClean="0"/>
              <a:t> *</a:t>
            </a:r>
            <a:r>
              <a:rPr lang="de-DE" altLang="de-DE" sz="1600" b="0" err="1" smtClean="0"/>
              <a:t>iP</a:t>
            </a:r>
            <a:r>
              <a:rPr lang="de-DE" altLang="de-DE" sz="1600" b="0" smtClean="0"/>
              <a:t> </a:t>
            </a:r>
            <a:r>
              <a:rPr lang="de-DE" altLang="de-DE" sz="1600" b="0"/>
              <a:t>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 smtClean="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Deklaration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eines </a:t>
            </a:r>
            <a:r>
              <a:rPr lang="de-DE">
                <a:solidFill>
                  <a:schemeClr val="bg1"/>
                </a:solidFill>
              </a:rPr>
              <a:t>Zeigers vom Typ </a:t>
            </a:r>
            <a:r>
              <a:rPr lang="de-DE" i="1">
                <a:solidFill>
                  <a:schemeClr val="bg1"/>
                </a:solidFill>
              </a:rPr>
              <a:t>int* </a:t>
            </a:r>
            <a:r>
              <a:rPr lang="de-DE">
                <a:solidFill>
                  <a:schemeClr val="bg1"/>
                </a:solidFill>
              </a:rPr>
              <a:t>(Zeiger auf </a:t>
            </a:r>
            <a:r>
              <a:rPr lang="de-DE" i="1" smtClean="0">
                <a:solidFill>
                  <a:schemeClr val="bg1"/>
                </a:solidFill>
              </a:rPr>
              <a:t>int</a:t>
            </a:r>
            <a:r>
              <a:rPr lang="de-DE" smtClean="0">
                <a:solidFill>
                  <a:schemeClr val="bg1"/>
                </a:solidFill>
              </a:rPr>
              <a:t>; hat strenggenommen keinen Wert)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Definition</a:t>
            </a:r>
            <a:r>
              <a:rPr lang="de-DE">
                <a:solidFill>
                  <a:schemeClr val="bg1"/>
                </a:solidFill>
              </a:rPr>
              <a:t> eines Zeigers vom Typ </a:t>
            </a:r>
            <a:r>
              <a:rPr lang="de-DE" i="1">
                <a:solidFill>
                  <a:schemeClr val="bg1"/>
                </a:solidFill>
              </a:rPr>
              <a:t>int*</a:t>
            </a:r>
            <a:r>
              <a:rPr lang="de-DE">
                <a:solidFill>
                  <a:schemeClr val="bg1"/>
                </a:solidFill>
              </a:rPr>
              <a:t>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</a:t>
              </a:r>
              <a:r>
                <a:rPr lang="de-DE" altLang="de-DE" sz="1600" b="0" err="1" smtClean="0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Der Null-Pointer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 smtClean="0"/>
              <a:t>Der</a:t>
            </a:r>
            <a:r>
              <a:rPr lang="de-DE" noProof="0" dirty="0" smtClean="0"/>
              <a:t> Null-Pointer</a:t>
            </a:r>
            <a:r>
              <a:rPr lang="de-DE" b="0" noProof="0" dirty="0" smtClean="0"/>
              <a:t> wird verwendet, um anzuzeigen, dass ein Pointer noch </a:t>
            </a:r>
            <a:r>
              <a:rPr lang="de-DE" b="1" noProof="0" dirty="0" smtClean="0"/>
              <a:t>keinen definierten Wert </a:t>
            </a:r>
            <a:r>
              <a:rPr lang="de-DE" b="0" noProof="0" dirty="0" smtClean="0"/>
              <a:t>hat.</a:t>
            </a:r>
            <a:br>
              <a:rPr lang="de-DE" b="0" noProof="0" dirty="0" smtClean="0"/>
            </a:br>
            <a:endParaRPr lang="de-DE" noProof="0" dirty="0" smtClean="0"/>
          </a:p>
          <a:p>
            <a:r>
              <a:rPr lang="de-DE" b="0" noProof="0" dirty="0" smtClean="0"/>
              <a:t>C: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 smtClean="0"/>
              <a:t>C90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C++11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Wie &lt;</a:t>
            </a:r>
            <a:r>
              <a:rPr lang="de-DE" b="1" err="1" smtClean="0">
                <a:solidFill>
                  <a:schemeClr val="bg1"/>
                </a:solidFill>
              </a:rPr>
              <a:t>stddef.h</a:t>
            </a:r>
            <a:r>
              <a:rPr lang="de-DE" b="1" smtClean="0">
                <a:solidFill>
                  <a:schemeClr val="bg1"/>
                </a:solidFill>
              </a:rPr>
              <a:t>&gt;, aber mit </a:t>
            </a:r>
            <a:r>
              <a:rPr lang="de-DE" b="1" err="1" smtClean="0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en.wikipedia.org/Null_pointer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 smtClean="0"/>
              <a:t>Was passiert beim Aufruf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 smtClean="0"/>
              <a:t>?</a:t>
            </a:r>
          </a:p>
          <a:p>
            <a:r>
              <a:rPr lang="de-DE" b="1" noProof="0" dirty="0" smtClean="0"/>
              <a:t>Traditionelle Strings:</a:t>
            </a:r>
            <a:r>
              <a:rPr lang="de-DE" noProof="0" dirty="0" smtClean="0"/>
              <a:t> Folgen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 (mit '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 smtClean="0"/>
              <a:t>abgeschlossen)</a:t>
            </a:r>
            <a:endParaRPr lang="de-DE" noProof="0" dirty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 smtClean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/>
            </a: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2279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Spezieller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 smtClean="0">
                <a:solidFill>
                  <a:schemeClr val="bg1"/>
                </a:solidFill>
              </a:rPr>
              <a:t> =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 /</a:t>
              </a:r>
              <a:br>
                <a:rPr lang="de-DE" altLang="de-DE" sz="1600" b="0" smtClean="0"/>
              </a:br>
              <a:r>
                <a:rPr lang="de-DE" altLang="de-DE" sz="1600" b="0" smtClean="0"/>
                <a:t>          </a:t>
              </a: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 </a:t>
              </a:r>
              <a:endParaRPr lang="de-DE" altLang="de-DE" sz="1600" b="0"/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2264</a:t>
              </a:r>
              <a:endParaRPr lang="de-DE" altLang="de-DE" sz="1800" b="0" i="1"/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7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a</a:t>
              </a:r>
              <a:endParaRPr lang="de-DE" altLang="de-DE" sz="1800" b="0"/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x</a:t>
              </a:r>
              <a:endParaRPr lang="de-DE" altLang="de-DE" sz="1800" b="0"/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e</a:t>
              </a:r>
              <a:endParaRPr lang="de-DE" altLang="de-DE" sz="1800" b="0"/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t</a:t>
              </a:r>
              <a:endParaRPr lang="de-DE" altLang="de-DE" sz="1800" b="0"/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\0</a:t>
              </a:r>
              <a:endParaRPr lang="de-DE" altLang="de-DE" sz="1800" b="0"/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2279</a:t>
              </a:r>
              <a:endParaRPr lang="de-DE" altLang="de-DE" sz="1800" b="0" i="1"/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2289</a:t>
              </a:r>
              <a:endParaRPr lang="de-DE" altLang="de-DE" sz="1800" b="0" i="1"/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0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1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4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**</a:t>
              </a:r>
              <a:r>
                <a:rPr lang="de-DE" altLang="de-DE" sz="1600" b="0" err="1" smtClean="0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[0][0]</a:t>
              </a:r>
              <a:endParaRPr lang="de-DE" altLang="de-DE" sz="1600" b="0"/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[1][</a:t>
              </a:r>
              <a:r>
                <a:rPr lang="de-DE" altLang="de-DE" sz="1600" b="0"/>
                <a:t>0</a:t>
              </a:r>
              <a:r>
                <a:rPr lang="de-DE" altLang="de-DE" sz="1600" b="0" smtClean="0"/>
                <a:t>]</a:t>
              </a:r>
              <a:endParaRPr lang="de-DE" altLang="de-DE" sz="1600" b="0"/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f</a:t>
              </a:r>
              <a:endParaRPr lang="de-DE" altLang="de-DE" sz="1800" b="0"/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Arrays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Eingebautes Sprachfeature</a:t>
            </a:r>
            <a:r>
              <a:rPr lang="de-DE" noProof="0" dirty="0" smtClean="0"/>
              <a:t> mit speziellem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>
                <a:cs typeface="Consolas" panose="020B0609020204030204" pitchFamily="49" charset="0"/>
              </a:rPr>
              <a:t> 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 smtClean="0"/>
              <a:t>-Attribut</a:t>
            </a:r>
          </a:p>
          <a:p>
            <a:pPr marL="520700" indent="-342900"/>
            <a:r>
              <a:rPr lang="de-DE" noProof="0" dirty="0" smtClean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 1, 2, 3, 5, 8}; int x2 = x[2];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err="1" smtClean="0"/>
              <a:t>Syntactic</a:t>
            </a:r>
            <a:r>
              <a:rPr lang="de-DE" b="1" noProof="0" dirty="0" smtClean="0"/>
              <a:t> Sugar</a:t>
            </a:r>
            <a:r>
              <a:rPr lang="de-DE" noProof="0" dirty="0" smtClean="0"/>
              <a:t>: Array = Pointer auf zusammenhängenden Speicherbereich</a:t>
            </a:r>
          </a:p>
          <a:p>
            <a:pPr marL="520700" indent="-342900"/>
            <a:r>
              <a:rPr lang="de-DE" b="1" noProof="0" dirty="0" smtClean="0"/>
              <a:t>Problem</a:t>
            </a:r>
            <a:r>
              <a:rPr lang="de-DE" noProof="0" dirty="0" smtClean="0"/>
              <a:t>: Längeninformation werden nicht explizit gespeichert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smtClean="0">
                <a:sym typeface="Wingdings" panose="05000000000000000000" pitchFamily="2" charset="2"/>
              </a:rPr>
              <a:t>Gefahr</a:t>
            </a:r>
            <a:r>
              <a:rPr lang="de-DE" noProof="0" dirty="0" smtClean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int*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{</a:t>
            </a:r>
            <a:r>
              <a:rPr lang="de-DE" noProof="0" dirty="0" smtClean="0"/>
              <a:t>1, 1, 2, 3, 5, 8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 smtClean="0"/>
              <a:t>-Operator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 smtClean="0"/>
              <a:t>-Operator</a:t>
            </a:r>
          </a:p>
          <a:p>
            <a:pPr lvl="1"/>
            <a:r>
              <a:rPr lang="de-DE" noProof="0" dirty="0" smtClean="0"/>
              <a:t>… liefert die </a:t>
            </a:r>
            <a:r>
              <a:rPr lang="de-DE" b="1" noProof="0" dirty="0" smtClean="0"/>
              <a:t>Größe (in Byte) einer Variable</a:t>
            </a:r>
            <a:r>
              <a:rPr lang="de-DE" noProof="0" dirty="0" smtClean="0"/>
              <a:t> eines bestimmten Typs.</a:t>
            </a:r>
          </a:p>
          <a:p>
            <a:pPr lvl="1"/>
            <a:r>
              <a:rPr lang="de-DE" noProof="0" dirty="0" smtClean="0"/>
              <a:t>Aufruf über </a:t>
            </a:r>
            <a:r>
              <a:rPr lang="de-DE" b="1" noProof="0" dirty="0" smtClean="0"/>
              <a:t>Typ</a:t>
            </a:r>
            <a:r>
              <a:rPr lang="de-DE" noProof="0" dirty="0" smtClean="0"/>
              <a:t> oder </a:t>
            </a:r>
            <a:r>
              <a:rPr lang="de-DE" b="1" noProof="0" dirty="0" smtClean="0"/>
              <a:t>konkrete Variable </a:t>
            </a:r>
            <a:r>
              <a:rPr lang="de-DE" noProof="0" dirty="0" smtClean="0"/>
              <a:t>möglich</a:t>
            </a:r>
          </a:p>
          <a:p>
            <a:r>
              <a:rPr lang="de-DE" b="1" noProof="0" dirty="0" smtClean="0"/>
              <a:t>Datentyp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Standard-STL-Datentyp, um </a:t>
            </a:r>
            <a:r>
              <a:rPr lang="de-DE" b="1" noProof="0" dirty="0" smtClean="0"/>
              <a:t>Objektgrößen</a:t>
            </a:r>
            <a:r>
              <a:rPr lang="de-DE" noProof="0" dirty="0" smtClean="0"/>
              <a:t> in Byte zu speichern</a:t>
            </a:r>
          </a:p>
          <a:p>
            <a:pPr lvl="1"/>
            <a:r>
              <a:rPr lang="de-DE" noProof="0" dirty="0" smtClean="0"/>
              <a:t>Ist immer groß genug, um das größtmögliche Objekt auf der jeweiligen Plattform zu speichern.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&lt;cstddef&gt; // contains std::size_t</a:t>
            </a:r>
            <a:endParaRPr lang="en-US" sz="140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std::size_t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3.0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en.cppreference.com/w/cpp/language/sizeof </a:t>
            </a:r>
            <a:endParaRPr lang="en-US" sz="1200">
              <a:hlinkClick r:id="rId2"/>
            </a:endParaRPr>
          </a:p>
          <a:p>
            <a:pPr algn="r"/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en.cppreference.com/w/cpp/types/size_t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Wann braucht </a:t>
            </a:r>
            <a:r>
              <a:rPr lang="de-DE" altLang="de-DE" sz="1800" b="0"/>
              <a:t>man wirklich Zeiger? 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Wieso </a:t>
            </a:r>
            <a:r>
              <a:rPr lang="de-DE" altLang="de-DE" sz="1800" b="0"/>
              <a:t>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Regeln für den Electronic Classroom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>
                <a:sym typeface="Wingdings" panose="05000000000000000000" pitchFamily="2" charset="2"/>
              </a:rPr>
              <a:t>Es </a:t>
            </a:r>
            <a:r>
              <a:rPr lang="de-DE" b="1" noProof="0" dirty="0" smtClean="0">
                <a:sym typeface="Wingdings" panose="05000000000000000000" pitchFamily="2" charset="2"/>
              </a:rPr>
              <a:t>gelten von der Pooladministration klare Regeln.</a:t>
            </a:r>
            <a:r>
              <a:rPr lang="de-DE" b="1" noProof="0" smtClean="0">
                <a:sym typeface="Wingdings" panose="05000000000000000000" pitchFamily="2" charset="2"/>
              </a:rPr>
              <a:t/>
            </a:r>
            <a:br>
              <a:rPr lang="de-DE" b="1" noProof="0" smtClean="0">
                <a:sym typeface="Wingdings" panose="05000000000000000000" pitchFamily="2" charset="2"/>
              </a:rPr>
            </a:br>
            <a:r>
              <a:rPr lang="de-DE" b="1" noProof="0" smtClean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Keine </a:t>
            </a:r>
            <a:r>
              <a:rPr lang="de-DE" noProof="0" dirty="0" smtClean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Das Schlüsselwort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 deklariert eine </a:t>
            </a:r>
            <a:r>
              <a:rPr lang="en-US" b="1" smtClean="0"/>
              <a:t>Variable</a:t>
            </a:r>
            <a:r>
              <a:rPr lang="en-US" smtClean="0"/>
              <a:t> als unveränderlich.</a:t>
            </a:r>
          </a:p>
          <a:p>
            <a:r>
              <a:rPr lang="en-US" smtClean="0"/>
              <a:t>Das bedeutet, dass die zur Variablen gehörige Speicherzelle über die Variable nicht verändert werden </a:t>
            </a:r>
            <a:r>
              <a:rPr lang="en-US" smtClean="0"/>
              <a:t>kann.</a:t>
            </a:r>
            <a:endParaRPr lang="en-US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</a:t>
            </a:r>
            <a:r>
              <a:rPr lang="de-DE" altLang="de-DE" sz="1800" b="0" smtClean="0">
                <a:latin typeface="Consolas" pitchFamily="49" charset="0"/>
                <a:cs typeface="Consolas" pitchFamily="49" charset="0"/>
              </a:rPr>
              <a:t>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Einmalige, sofortige Definition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= 42;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</a:t>
            </a:r>
            <a:r>
              <a:rPr lang="de-DE" i="1" err="1" smtClean="0">
                <a:solidFill>
                  <a:schemeClr val="bg1"/>
                </a:solidFill>
              </a:rPr>
              <a:t>const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Lese von rechts nach links.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Const</a:t>
            </a:r>
            <a:r>
              <a:rPr lang="de-DE" noProof="0" dirty="0" smtClean="0"/>
              <a:t> Correctness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 smtClean="0"/>
              <a:t>Wird </a:t>
            </a:r>
            <a:r>
              <a:rPr lang="de-DE" noProof="0" dirty="0" smtClean="0"/>
              <a:t>in C++ durch das </a:t>
            </a:r>
            <a:r>
              <a:rPr lang="de-DE" b="1" noProof="0" dirty="0" smtClean="0"/>
              <a:t>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 smtClean="0"/>
              <a:t> </a:t>
            </a:r>
            <a:r>
              <a:rPr lang="de-DE" noProof="0" dirty="0" smtClean="0"/>
              <a:t>(für Typen und Funktionen) sichergestellt.</a:t>
            </a:r>
          </a:p>
          <a:p>
            <a:endParaRPr lang="de-DE" noProof="0" dirty="0" smtClean="0"/>
          </a:p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 entsprechen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 </a:t>
            </a:r>
            <a:r>
              <a:rPr lang="de-DE" noProof="0" dirty="0" smtClean="0"/>
              <a:t>verschiedenen Typen</a:t>
            </a:r>
            <a:r>
              <a:rPr lang="de-DE" b="1" noProof="0" dirty="0" smtClean="0"/>
              <a:t>, zur Laufzeit </a:t>
            </a:r>
            <a:r>
              <a:rPr lang="de-DE" noProof="0" dirty="0" smtClean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</a:t>
            </a:r>
            <a:r>
              <a:rPr lang="de-DE" sz="2000" smtClean="0"/>
              <a:t>wenn als </a:t>
            </a:r>
            <a:r>
              <a:rPr lang="de-DE" sz="2000"/>
              <a:t>unverändlich </a:t>
            </a:r>
            <a:r>
              <a:rPr lang="de-DE" sz="2000" smtClean="0"/>
              <a:t>gekennzeichnete Objekte </a:t>
            </a:r>
            <a:r>
              <a:rPr lang="de-DE" sz="2000"/>
              <a:t>durch das Programm </a:t>
            </a:r>
            <a:r>
              <a:rPr lang="de-DE" sz="2000" smtClean="0"/>
              <a:t>nicht </a:t>
            </a:r>
            <a:r>
              <a:rPr lang="de-DE" sz="2000"/>
              <a:t>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smtClean="0"/>
              <a:t>Sie </a:t>
            </a:r>
            <a:r>
              <a:rPr lang="de-DE" altLang="de-DE" noProof="0" dirty="0" smtClean="0"/>
              <a:t>braucht </a:t>
            </a:r>
            <a:r>
              <a:rPr lang="de-DE" altLang="de-DE" b="1" noProof="0" dirty="0" smtClean="0"/>
              <a:t>nicht </a:t>
            </a:r>
            <a:r>
              <a:rPr lang="de-DE" altLang="de-DE" b="1" i="1" noProof="0" dirty="0" smtClean="0"/>
              <a:t>zwangsweise </a:t>
            </a:r>
            <a:r>
              <a:rPr lang="de-DE" altLang="de-DE" b="1" noProof="0" dirty="0" smtClean="0"/>
              <a:t>eigenen Speicher </a:t>
            </a:r>
            <a:r>
              <a:rPr lang="de-DE" altLang="de-DE" noProof="0" dirty="0" smtClean="0"/>
              <a:t>(bspw. innerhalb einer </a:t>
            </a:r>
            <a:r>
              <a:rPr lang="de-DE" altLang="de-DE" noProof="0" smtClean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 smtClean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 smtClean="0"/>
              <a:t>Sie verhält sich </a:t>
            </a:r>
            <a:r>
              <a:rPr lang="de-DE" altLang="de-DE" b="1" noProof="0" dirty="0" smtClean="0"/>
              <a:t>wie ein </a:t>
            </a:r>
            <a:r>
              <a:rPr lang="de-DE" alt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 smtClean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Syntax wie für Variablen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Zusammenfassung: </a:t>
            </a:r>
            <a:r>
              <a:rPr lang="de-DE" noProof="0" dirty="0" err="1" smtClean="0"/>
              <a:t>Asterisk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/>
                <a:gridCol w="2664296"/>
                <a:gridCol w="2951856"/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Asterisk</a:t>
                      </a:r>
                      <a:r>
                        <a:rPr lang="en-US" baseline="0" smtClean="0"/>
                        <a:t> (</a:t>
                      </a:r>
                      <a:r>
                        <a:rPr lang="en-US" smtClean="0"/>
                        <a:t>*)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Ampersand (&amp;)</a:t>
                      </a:r>
                      <a:endParaRPr lang="en-US"/>
                    </a:p>
                  </a:txBody>
                  <a:tcPr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err="1" smtClean="0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smtClean="0"/>
                        <a:t>Operator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Variablentypen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Werttypen </a:t>
            </a:r>
            <a:r>
              <a:rPr lang="de-DE" noProof="0" dirty="0" smtClean="0"/>
              <a:t>(enden weder auf &amp;,*,[])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 smtClean="0">
                <a:solidFill>
                  <a:srgbClr val="000000"/>
                </a:solidFill>
              </a:rPr>
              <a:t>Werttyp</a:t>
            </a:r>
            <a:r>
              <a:rPr lang="de-DE" b="1" noProof="0" dirty="0" smtClean="0">
                <a:solidFill>
                  <a:srgbClr val="000000"/>
                </a:solidFill>
              </a:rPr>
              <a:t>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Building(3);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Referenztypen </a:t>
            </a:r>
            <a:r>
              <a:rPr lang="de-DE" noProof="0" dirty="0" smtClean="0"/>
              <a:t>(enden auf &amp;)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Referenz-Typ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 smtClean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</a:t>
            </a:r>
            <a:r>
              <a:rPr lang="de-DE" noProof="0" smtClean="0">
                <a:solidFill>
                  <a:srgbClr val="000000"/>
                </a:solidFill>
              </a:rPr>
              <a:t>.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&amp;y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Pointer-Typen </a:t>
            </a:r>
            <a:r>
              <a:rPr lang="de-DE" noProof="0" dirty="0" smtClean="0"/>
              <a:t>(enden auf *)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Pointer-Typ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 smtClean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Array-Typen </a:t>
            </a:r>
            <a:r>
              <a:rPr lang="de-DE" noProof="0" dirty="0" smtClean="0"/>
              <a:t>(enden auf [], </a:t>
            </a:r>
            <a:r>
              <a:rPr lang="de-DE" noProof="0" err="1" smtClean="0"/>
              <a:t>Syntactic</a:t>
            </a:r>
            <a:r>
              <a:rPr lang="de-DE" noProof="0" smtClean="0"/>
              <a:t> Sugar)</a:t>
            </a:r>
          </a:p>
          <a:p>
            <a:pPr lvl="2"/>
            <a:r>
              <a:rPr lang="de-DE" noProof="0" smtClean="0"/>
              <a:t>Variable </a:t>
            </a:r>
            <a:r>
              <a:rPr lang="de-DE" noProof="0" dirty="0" smtClean="0"/>
              <a:t>mit </a:t>
            </a:r>
            <a:r>
              <a:rPr lang="de-DE" b="1" noProof="0" dirty="0" smtClean="0"/>
              <a:t>Array-Typ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 smtClean="0"/>
              <a:t> verweist auf ein Array, dessen Elemente den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/>
              <a:t> haben, und ist äquivalent zu Typ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smtClean="0"/>
              <a:t>.</a:t>
            </a:r>
          </a:p>
          <a:p>
            <a:pPr lvl="2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{1,1,2,3,5}; int *x2 = {1,1,2,3,5};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Zuweisung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Was passiert bei der Zuweisung zwischen verschiedenen Variablentypen?</a:t>
            </a:r>
          </a:p>
          <a:p>
            <a:pPr lvl="1"/>
            <a:r>
              <a:rPr lang="de-DE" noProof="0" dirty="0" smtClean="0"/>
              <a:t>[LHS-Typ] x = [Operator] [RHS-Typ] y;</a:t>
            </a:r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marL="9525" indent="0">
              <a:buNone/>
            </a:pPr>
            <a:r>
              <a:rPr lang="de-DE" noProof="0" dirty="0" smtClean="0"/>
              <a:t>(1) </a:t>
            </a:r>
            <a:r>
              <a:rPr lang="de-DE" b="1" noProof="0" dirty="0" smtClean="0"/>
              <a:t>Adressoperator</a:t>
            </a:r>
            <a:r>
              <a:rPr lang="de-DE" noProof="0" dirty="0" smtClean="0"/>
              <a:t> kann nur auf </a:t>
            </a:r>
            <a:r>
              <a:rPr lang="de-DE" noProof="0" smtClean="0"/>
              <a:t>"benannte</a:t>
            </a:r>
            <a:r>
              <a:rPr lang="de-DE" noProof="0" dirty="0" smtClean="0"/>
              <a:t>" Objekte angewandt werden (z.B. Variablen), nicht aber auf anonyme Objekte und 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(z.B.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/>
                <a:gridCol w="2308098"/>
                <a:gridCol w="2420065"/>
                <a:gridCol w="2223294"/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 smtClean="0"/>
                        <a:t>RHS</a:t>
                      </a:r>
                    </a:p>
                    <a:p>
                      <a:endParaRPr lang="en-US" sz="2100" smtClean="0"/>
                    </a:p>
                    <a:p>
                      <a:r>
                        <a:rPr lang="en-US" sz="2100" smtClean="0"/>
                        <a:t>LHS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Referenz-Typ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Y &amp;y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Pointer-Typ</a:t>
                      </a:r>
                    </a:p>
                    <a:p>
                      <a:pPr algn="ctr"/>
                      <a:r>
                        <a:rPr lang="en-US" sz="2100" smtClean="0"/>
                        <a:t>Y *y</a:t>
                      </a:r>
                      <a:endParaRPr lang="en-US" sz="2100"/>
                    </a:p>
                  </a:txBody>
                  <a:tcPr marL="107203" marR="107203" marT="53602" marB="53602"/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Wert-Typ 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x = 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 x = y</a:t>
                      </a:r>
                      <a:r>
                        <a:rPr lang="en-US" sz="2100" baseline="0" smtClean="0"/>
                        <a:t> (</a:t>
                      </a:r>
                      <a:r>
                        <a:rPr lang="en-US" sz="2100" smtClean="0"/>
                        <a:t>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</a:t>
                      </a:r>
                      <a:r>
                        <a:rPr lang="en-US" sz="2100" smtClean="0"/>
                        <a:t>= *y</a:t>
                      </a:r>
                      <a:r>
                        <a:rPr lang="en-US" sz="2100" baseline="0" smtClean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 smtClean="0"/>
                        <a:t>Referenz-Typ X</a:t>
                      </a:r>
                      <a:r>
                        <a:rPr lang="en-US" sz="2100" baseline="0" smtClean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*y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Pointer-Typ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*x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</a:t>
                      </a:r>
                      <a:r>
                        <a:rPr lang="en-US" sz="2100" baseline="30000" smtClean="0"/>
                        <a:t>(1)</a:t>
                      </a:r>
                      <a:r>
                        <a:rPr lang="en-US" sz="2100" smtClean="0"/>
                        <a:t>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10</a:t>
              </a:r>
              <a:endParaRPr lang="de-DE" altLang="de-DE" sz="1800" b="0"/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i;</a:t>
              </a:r>
              <a:endParaRPr lang="de-DE" altLang="de-DE" sz="1600" b="0"/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*iP</a:t>
              </a:r>
              <a:endParaRPr lang="de-DE" altLang="de-DE" sz="1600" b="0"/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10</a:t>
              </a:r>
              <a:endParaRPr lang="de-DE" altLang="de-DE" sz="1600" b="0"/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r>
                <a:rPr lang="de-DE" altLang="de-DE" sz="1200" b="0" smtClean="0"/>
                <a:t/>
              </a:r>
              <a:br>
                <a:rPr lang="de-DE" altLang="de-DE" sz="1200" b="0" smtClean="0"/>
              </a:br>
              <a:r>
                <a:rPr lang="de-DE" altLang="de-DE" sz="1200" b="0" smtClean="0"/>
                <a:t>(</a:t>
              </a:r>
              <a:r>
                <a:rPr lang="de-DE" altLang="de-DE" sz="1200" b="0"/>
                <a:t>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</a:t>
              </a:r>
              <a:endParaRPr lang="de-DE" altLang="de-DE" sz="1400" b="0"/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</a:t>
              </a:r>
              <a:endParaRPr lang="de-DE" altLang="de-DE" sz="1600" b="0"/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int*</a:t>
              </a:r>
              <a:endParaRPr lang="de-DE" altLang="de-DE" sz="1400" b="0"/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iP</a:t>
              </a:r>
              <a:endParaRPr lang="de-DE" altLang="de-DE" sz="1600" b="0"/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2158</a:t>
              </a:r>
              <a:endParaRPr lang="de-DE" altLang="de-DE" sz="1600" b="0"/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 smtClean="0">
                <a:cs typeface="Consolas" panose="020B0609020204030204" pitchFamily="49" charset="0"/>
              </a:rPr>
              <a:t> </a:t>
            </a:r>
            <a:r>
              <a:rPr lang="de-DE" altLang="de-DE" noProof="0" dirty="0" smtClean="0"/>
              <a:t>bei Objekten</a:t>
            </a:r>
            <a:endParaRPr lang="de-DE" altLang="de-DE" i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auf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</a:t>
            </a:r>
            <a:r>
              <a:rPr lang="de-DE" noProof="0" dirty="0" err="1" smtClean="0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 smtClean="0"/>
              <a:t>Überladung</a:t>
            </a:r>
            <a:r>
              <a:rPr lang="de-DE" noProof="0" dirty="0" smtClean="0"/>
              <a:t> von Methoden anhand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 smtClean="0"/>
              <a:t>Typischerweise ähnliche oder identische Implementierung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&amp;getFloors()             { return floors;};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return 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	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main()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Building b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&amp;fs = b.getFloors();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f = b.getFloors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/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Auch die Elemente des Vektors sind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</a:rPr>
              <a:t>!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 smtClean="0"/>
              <a:t>Termin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Datum:	04. </a:t>
            </a:r>
            <a:r>
              <a:rPr lang="de-DE" altLang="de-DE" noProof="0" smtClean="0"/>
              <a:t>Oktober 2018</a:t>
            </a:r>
            <a:endParaRPr lang="de-DE" altLang="de-DE" noProof="0" dirty="0" smtClean="0"/>
          </a:p>
          <a:p>
            <a:pPr marL="180975" lvl="1" indent="0">
              <a:buNone/>
            </a:pPr>
            <a:r>
              <a:rPr lang="de-DE" altLang="de-DE" noProof="0" dirty="0" smtClean="0"/>
              <a:t>Uhrzeit:	16:15 - 18:15 </a:t>
            </a:r>
            <a:r>
              <a:rPr lang="de-DE" altLang="de-DE" noProof="0" smtClean="0"/>
              <a:t>(90 Minuten </a:t>
            </a:r>
            <a:r>
              <a:rPr lang="de-DE" altLang="de-DE" noProof="0" dirty="0" smtClean="0"/>
              <a:t>Bearbeitungszeit)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Raum: </a:t>
            </a:r>
            <a:r>
              <a:rPr lang="de-DE" altLang="de-DE" noProof="0" smtClean="0"/>
              <a:t>	</a:t>
            </a:r>
            <a:r>
              <a:rPr lang="en-US" smtClean="0">
                <a:hlinkClick r:id="rId3"/>
              </a:rPr>
              <a:t>S206/030</a:t>
            </a:r>
            <a:endParaRPr lang="de-DE" altLang="de-DE" noProof="0" dirty="0" smtClean="0"/>
          </a:p>
          <a:p>
            <a:pPr marL="0" indent="0">
              <a:buNone/>
            </a:pPr>
            <a:r>
              <a:rPr lang="de-DE" altLang="de-DE" b="1" noProof="0" dirty="0" smtClean="0"/>
              <a:t>Inhalt</a:t>
            </a:r>
          </a:p>
          <a:p>
            <a:pPr marL="180975" lvl="1" indent="0">
              <a:buNone/>
            </a:pPr>
            <a:r>
              <a:rPr lang="de-DE" altLang="de-DE" noProof="0" smtClean="0"/>
              <a:t>Alle Inhalte in den </a:t>
            </a:r>
            <a:r>
              <a:rPr lang="de-DE" altLang="de-DE" b="1" noProof="0" smtClean="0"/>
              <a:t>Vortragsfolien</a:t>
            </a:r>
            <a:r>
              <a:rPr lang="de-DE" altLang="de-DE" noProof="0" smtClean="0"/>
              <a:t>, die nicht als </a:t>
            </a:r>
            <a:r>
              <a:rPr lang="en-US" altLang="de-DE" b="1" noProof="0" smtClean="0"/>
              <a:t>[Exkurs]</a:t>
            </a:r>
            <a:r>
              <a:rPr lang="en-US" altLang="de-DE" noProof="0" smtClean="0"/>
              <a:t> gekennzeichnet sind.</a:t>
            </a:r>
            <a:br>
              <a:rPr lang="en-US" altLang="de-DE" noProof="0" smtClean="0"/>
            </a:br>
            <a:r>
              <a:rPr lang="en-US" altLang="de-DE" noProof="0" smtClean="0"/>
              <a:t>Alle Inhalte des </a:t>
            </a:r>
            <a:r>
              <a:rPr lang="en-US" altLang="de-DE" b="1" noProof="0" smtClean="0"/>
              <a:t>Aufgabenblatts</a:t>
            </a:r>
            <a:r>
              <a:rPr lang="en-US" altLang="de-DE" noProof="0" smtClean="0"/>
              <a:t>, die nicht als </a:t>
            </a:r>
            <a:r>
              <a:rPr lang="en-US" altLang="de-DE" b="1" noProof="0" smtClean="0"/>
              <a:t>"optional"</a:t>
            </a:r>
            <a:r>
              <a:rPr lang="en-US" altLang="de-DE" noProof="0" smtClean="0"/>
              <a:t> gekennzeichnet sind.</a:t>
            </a:r>
            <a:r>
              <a:rPr lang="de-DE" altLang="de-DE" noProof="0" smtClean="0"/>
              <a:t/>
            </a:r>
            <a:br>
              <a:rPr lang="de-DE" altLang="de-DE" noProof="0" smtClean="0"/>
            </a:br>
            <a:endParaRPr lang="de-DE" altLang="de-DE" noProof="0" smtClean="0"/>
          </a:p>
          <a:p>
            <a:pPr marL="0" indent="0">
              <a:buNone/>
            </a:pPr>
            <a:r>
              <a:rPr lang="de-DE" altLang="de-DE" b="1" noProof="0" smtClean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smtClean="0"/>
              <a:t>Konzepte </a:t>
            </a:r>
            <a:r>
              <a:rPr lang="de-DE" altLang="de-DE" sz="1600" b="0" noProof="0" dirty="0" smtClean="0"/>
              <a:t>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 smtClean="0"/>
              <a:t>Übungen aus dem Praktikum selbstständig lösen</a:t>
            </a:r>
            <a:endParaRPr lang="de-DE" altLang="de-DE" sz="1600" noProof="0" dirty="0" smtClean="0"/>
          </a:p>
          <a:p>
            <a:pPr marL="0" indent="0">
              <a:buNone/>
            </a:pPr>
            <a:endParaRPr lang="de-DE" altLang="de-DE" b="1" noProof="0" smtClean="0"/>
          </a:p>
          <a:p>
            <a:pPr marL="0" indent="0">
              <a:buNone/>
            </a:pPr>
            <a:r>
              <a:rPr lang="de-DE" altLang="de-DE" b="1" noProof="0" smtClean="0"/>
              <a:t>Zur </a:t>
            </a:r>
            <a:r>
              <a:rPr lang="de-DE" altLang="de-DE" b="1" noProof="0" dirty="0" smtClean="0"/>
              <a:t>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smtClean="0"/>
              <a:t>Amtlicher </a:t>
            </a:r>
            <a:r>
              <a:rPr lang="de-DE" altLang="de-DE" noProof="0" dirty="0" smtClean="0"/>
              <a:t>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 smtClean="0"/>
              <a:t>Klausuranmeldung (TUCaN!)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-Zeiger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 ist in </a:t>
            </a:r>
            <a:r>
              <a:rPr lang="en-US" b="1" smtClean="0"/>
              <a:t>jeder Methode </a:t>
            </a:r>
            <a:r>
              <a:rPr lang="en-US" smtClean="0"/>
              <a:t>implizit verfügbar – wie in Java.</a:t>
            </a:r>
          </a:p>
          <a:p>
            <a:r>
              <a:rPr lang="en-US" smtClean="0"/>
              <a:t>Für eine Klasse C ist der </a:t>
            </a:r>
            <a:r>
              <a:rPr lang="en-US" b="1" smtClean="0"/>
              <a:t>Typ</a:t>
            </a:r>
            <a:r>
              <a:rPr lang="en-US" smtClean="0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smtClean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smtClean="0"/>
              <a:t> 		innerhalb von </a:t>
            </a:r>
            <a:r>
              <a:rPr lang="en-US" b="1" smtClean="0"/>
              <a:t>nicht-const </a:t>
            </a:r>
            <a:r>
              <a:rPr lang="en-US" smtClean="0"/>
              <a:t>Methoden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smtClean="0"/>
              <a:t>	innerhalb </a:t>
            </a:r>
            <a:r>
              <a:rPr lang="en-US"/>
              <a:t>von </a:t>
            </a:r>
            <a:r>
              <a:rPr lang="en-US" b="1"/>
              <a:t>const </a:t>
            </a:r>
            <a:r>
              <a:rPr lang="en-US"/>
              <a:t>Methoden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</a:t>
            </a:r>
            <a:r>
              <a:rPr lang="en-US" smtClean="0"/>
              <a:t>kann genutzt werden, um </a:t>
            </a:r>
            <a:r>
              <a:rPr lang="en-US" b="1" smtClean="0"/>
              <a:t>Code "sprechender"</a:t>
            </a:r>
            <a:r>
              <a:rPr lang="en-US" smtClean="0"/>
              <a:t> zu machen.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Building::printFloorPlan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// Same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for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err="1" smtClean="0"/>
              <a:t>const</a:t>
            </a:r>
            <a:endParaRPr lang="de-DE" altLang="de-DE" i="1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1" y="1484784"/>
            <a:ext cx="6912768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b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dirty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Unveränderliches Attribut (-&gt; Initialisierungsliste nötig!)</a:t>
            </a:r>
            <a: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3;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Konstante (innerhalb oder außerhalb einer Klasse)</a:t>
            </a:r>
            <a:br>
              <a:rPr lang="de-DE" sz="1600" noProof="0" dirty="0" smtClean="0"/>
            </a:br>
            <a:endParaRPr lang="de-DE" sz="16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Methode, die eine unveränderliche </a:t>
            </a:r>
            <a:r>
              <a:rPr lang="de-DE" sz="1600" i="1" noProof="0" dirty="0" smtClean="0"/>
              <a:t>Elevator</a:t>
            </a:r>
            <a:r>
              <a:rPr lang="de-DE" sz="1600" noProof="0" dirty="0" smtClean="0"/>
              <a:t>-Instanz liefert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die umgebende Klasse </a:t>
            </a:r>
            <a:r>
              <a:rPr lang="de-DE" sz="1600" i="1" noProof="0" dirty="0" smtClean="0"/>
              <a:t>Building</a:t>
            </a:r>
            <a:r>
              <a:rPr lang="de-DE" sz="1600" noProof="0" dirty="0" smtClean="0"/>
              <a:t> nicht verändert (2.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br>
              <a:rPr lang="de-DE" sz="1600" noProof="0" dirty="0" smtClean="0"/>
            </a:br>
            <a:endParaRPr lang="de-DE" sz="1600" noProof="0" dirty="0" smtClean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smtClean="0"/>
              <a:t>Funktionsparameter </a:t>
            </a:r>
            <a:r>
              <a:rPr lang="de-DE" sz="1600" i="1" noProof="0" dirty="0" err="1" smtClean="0"/>
              <a:t>person</a:t>
            </a:r>
            <a:r>
              <a:rPr lang="de-DE" sz="1600" noProof="0" dirty="0" smtClean="0"/>
              <a:t> als Pointer, der nicht neu zugewiesen werden kann (also kein </a:t>
            </a:r>
            <a:r>
              <a:rPr lang="de-DE" sz="1600" i="1" noProof="0" dirty="0" err="1" smtClean="0"/>
              <a:t>person</a:t>
            </a:r>
            <a:r>
              <a:rPr lang="de-DE" sz="1600" i="1" noProof="0" dirty="0" smtClean="0"/>
              <a:t> = </a:t>
            </a:r>
            <a:r>
              <a:rPr lang="de-DE" sz="1600" i="1" noProof="0" dirty="0" err="1" smtClean="0"/>
              <a:t>new</a:t>
            </a:r>
            <a:r>
              <a:rPr lang="de-DE" sz="1600" i="1" noProof="0" dirty="0" smtClean="0"/>
              <a:t> Person(), 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dessen Objekt nicht verändert werden kann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>Was ist der Unterschied zwischen</a:t>
            </a:r>
            <a:br>
              <a:rPr lang="de-DE" altLang="de-DE" sz="1800" b="0" smtClean="0"/>
            </a:br>
            <a:r>
              <a:rPr lang="de-DE" altLang="de-DE" sz="1800" b="0" smtClean="0"/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Zusammenfassung: Vorteile von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noProof="0" dirty="0" smtClean="0"/>
              <a:t>Compiler kann automatisch die Absichten des Programmierers statisch durchsetzen (es gibt einen guten Grund wieso etwas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sein soll!)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Compiler kann viele Optimierungen durchführen mit dem Wissen darüber, 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ist und was nicht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Absicht des Programms wird für den Leser "expliziter".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noProof="0" dirty="0" smtClean="0"/>
              <a:t>Wird für Objekte und Methoden sinnvoll verallgemeinert</a:t>
            </a:r>
          </a:p>
          <a:p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 smtClean="0"/>
              <a:t> und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Weil es </a:t>
            </a:r>
            <a:r>
              <a:rPr lang="de-DE" altLang="de-DE" sz="1800" smtClean="0"/>
              <a:t>so wichtig </a:t>
            </a:r>
            <a:r>
              <a:rPr lang="de-DE" altLang="de-DE" sz="1800" b="0" smtClean="0"/>
              <a:t>ist, noch einmal: Asterisk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 smtClean="0"/>
              <a:t>) und Ampersand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Welche Bedeutung kann der </a:t>
            </a:r>
            <a:r>
              <a:rPr lang="de-DE" altLang="de-DE" sz="1800" err="1" smtClean="0"/>
              <a:t>Asterisk</a:t>
            </a:r>
            <a:r>
              <a:rPr lang="de-DE" altLang="de-DE" sz="1800" smtClean="0"/>
              <a:t> 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</a:t>
            </a:r>
            <a:r>
              <a:rPr lang="de-DE" altLang="de-DE" sz="1800" b="0" smtClean="0"/>
              <a:t>Bedeutung </a:t>
            </a:r>
            <a:r>
              <a:rPr lang="de-DE" altLang="de-DE" sz="1800" b="0"/>
              <a:t>kann </a:t>
            </a:r>
            <a:r>
              <a:rPr lang="de-DE" altLang="de-DE" sz="1800" b="0" smtClean="0"/>
              <a:t>das </a:t>
            </a:r>
            <a:r>
              <a:rPr lang="de-DE" altLang="de-DE" sz="1800" err="1" smtClean="0"/>
              <a:t>Ampersand</a:t>
            </a:r>
            <a:r>
              <a:rPr lang="de-DE" altLang="de-DE" sz="1800"/>
              <a:t> </a:t>
            </a:r>
            <a:r>
              <a:rPr lang="de-DE" altLang="de-DE" sz="1800" smtClean="0"/>
              <a:t>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</a:t>
            </a:r>
            <a:r>
              <a:rPr lang="de-DE" altLang="de-DE" sz="1800" b="0"/>
              <a:t>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(Kopier-)Konstruktor, Zuweisung und </a:t>
            </a:r>
            <a:r>
              <a:rPr lang="de-DE" noProof="0" dirty="0" err="1" smtClean="0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Konstruktor, </a:t>
            </a:r>
            <a:r>
              <a:rPr lang="de-DE" altLang="de-DE" noProof="0" dirty="0" err="1" smtClean="0"/>
              <a:t>Destruktor</a:t>
            </a:r>
            <a:r>
              <a:rPr lang="de-DE" altLang="de-DE" noProof="0" dirty="0" smtClean="0"/>
              <a:t> und </a:t>
            </a:r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const std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  <a:endParaRPr lang="de-DE" sz="16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600" b="1" smtClean="0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};</a:t>
            </a:r>
            <a:endParaRPr lang="de-DE" sz="160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::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string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2771"/>
              <a:gd name="adj2" fmla="val -2365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Initialisierungsliste</a:t>
            </a:r>
            <a:r>
              <a:rPr lang="de-DE" smtClean="0">
                <a:solidFill>
                  <a:schemeClr val="bg1"/>
                </a:solidFill>
              </a:rPr>
              <a:t> (Reihenfolge beachten!)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1613694" y="5092164"/>
            <a:ext cx="2292350" cy="410206"/>
          </a:xfrm>
          <a:prstGeom prst="wedgeRoundRectCallout">
            <a:avLst>
              <a:gd name="adj1" fmla="val 65793"/>
              <a:gd name="adj2" fmla="val -27868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3694" y="5900380"/>
            <a:ext cx="2292350" cy="381876"/>
          </a:xfrm>
          <a:prstGeom prst="wedgeRoundRectCallout">
            <a:avLst>
              <a:gd name="adj1" fmla="val 68427"/>
              <a:gd name="adj2" fmla="val 1708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Initialisierungslisten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Initialisierungslisten haben mit C++11 eine </a:t>
            </a:r>
            <a:r>
              <a:rPr lang="de-DE" b="1" noProof="0" dirty="0" smtClean="0"/>
              <a:t>zweite Bedeutung </a:t>
            </a:r>
            <a:r>
              <a:rPr lang="de-DE" noProof="0" dirty="0" smtClean="0"/>
              <a:t>erhalten: Mittels Array-ähnlicher Syntax können jetzt </a:t>
            </a:r>
            <a:r>
              <a:rPr lang="de-DE" b="1" noProof="0" dirty="0" smtClean="0"/>
              <a:t>Datenstrukturen leichter initialisiert </a:t>
            </a:r>
            <a:r>
              <a:rPr lang="de-DE" b="1" noProof="0" smtClean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Klassisch: </a:t>
            </a:r>
            <a:r>
              <a:rPr lang="de-DE" noProof="0" dirty="0" smtClean="0"/>
              <a:t>Pflicht bei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C++11: </a:t>
            </a:r>
            <a:r>
              <a:rPr lang="de-DE" noProof="0" dirty="0" smtClean="0"/>
              <a:t>{} als </a:t>
            </a:r>
            <a:r>
              <a:rPr lang="de-DE" noProof="0" dirty="0" err="1" smtClean="0"/>
              <a:t>Syntactic</a:t>
            </a:r>
            <a:r>
              <a:rPr lang="de-DE" noProof="0" dirty="0" smtClean="0"/>
              <a:t> Sugar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initializer_list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vereinfachte Initialisierung von Vektoren etc.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Klassisch: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en.cppreference.com/w/cpp/language/initializer_list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en.cppreference.com/w/cpp/utility/initializer_list</a:t>
            </a:r>
            <a:r>
              <a:rPr lang="en-US" sz="1200" smtClean="0"/>
              <a:t>  </a:t>
            </a:r>
            <a:endParaRPr lang="en-US" sz="12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impliziter Konstruktoraufruf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Typ-Konvertierung und Anonyme Objekte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Konstruktor erwartet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Aber:</a:t>
            </a:r>
            <a:r>
              <a:rPr lang="de-DE" smtClean="0">
                <a:solidFill>
                  <a:schemeClr val="bg1"/>
                </a:solidFill>
              </a:rPr>
              <a:t> Aufrufer verwendet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I</a:t>
            </a:r>
            <a:r>
              <a:rPr lang="de-DE" b="1" smtClean="0">
                <a:solidFill>
                  <a:schemeClr val="bg1"/>
                </a:solidFill>
              </a:rPr>
              <a:t>mplizite Typkonvertierung,</a:t>
            </a:r>
            <a:r>
              <a:rPr lang="de-DE" smtClean="0">
                <a:solidFill>
                  <a:schemeClr val="bg1"/>
                </a:solidFill>
              </a:rPr>
              <a:t> da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238509" y="5168505"/>
            <a:ext cx="4468619" cy="1296144"/>
          </a:xfrm>
          <a:prstGeom prst="wedgeRoundRectCallout">
            <a:avLst>
              <a:gd name="adj1" fmla="val -118458"/>
              <a:gd name="adj2" fmla="val -1163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Das generierte Objekt ist </a:t>
            </a:r>
            <a:r>
              <a:rPr lang="de-DE" b="1" smtClean="0">
                <a:solidFill>
                  <a:schemeClr val="bg1"/>
                </a:solidFill>
              </a:rPr>
              <a:t>"anonym"</a:t>
            </a:r>
            <a:r>
              <a:rPr lang="de-DE" smtClean="0">
                <a:solidFill>
                  <a:schemeClr val="bg1"/>
                </a:solidFill>
              </a:rPr>
              <a:t>, d.h. kann nach dieser Zeile nicht mehr verwendet werden – daher ist </a:t>
            </a:r>
            <a:r>
              <a:rPr lang="de-DE" b="1" smtClean="0">
                <a:solidFill>
                  <a:schemeClr val="bg1"/>
                </a:solidFill>
              </a:rPr>
              <a:t>nur eine Übergabe als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b="1" smtClean="0">
                <a:solidFill>
                  <a:schemeClr val="bg1"/>
                </a:solidFill>
              </a:rPr>
              <a:t> sinnvoll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Typkonvertierung unterbinden mit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4276590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&amp;student)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(mike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"Sarah"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4" name="Abgerundete rechteckige Legende 3"/>
          <p:cNvSpPr/>
          <p:nvPr/>
        </p:nvSpPr>
        <p:spPr>
          <a:xfrm>
            <a:off x="4716016" y="4005064"/>
            <a:ext cx="4279144" cy="936104"/>
          </a:xfrm>
          <a:prstGeom prst="wedgeRoundRectCallout">
            <a:avLst>
              <a:gd name="adj1" fmla="val -74426"/>
              <a:gd name="adj2" fmla="val 559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Ohne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kann man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useStudent</a:t>
            </a:r>
            <a:r>
              <a:rPr lang="de-DE" smtClean="0">
                <a:solidFill>
                  <a:schemeClr val="bg1"/>
                </a:solidFill>
              </a:rPr>
              <a:t> auch so aufrufen wegen </a:t>
            </a:r>
            <a:r>
              <a:rPr lang="de-DE" b="1" smtClean="0">
                <a:solidFill>
                  <a:schemeClr val="bg1"/>
                </a:solidFill>
              </a:rPr>
              <a:t>impliziter Typkonvertierung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Schlüsselwort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16134</Words>
  <Application>Microsoft Office PowerPoint</Application>
  <PresentationFormat>Bildschirmpräsentation (4:3)</PresentationFormat>
  <Paragraphs>4876</Paragraphs>
  <Slides>239</Slides>
  <Notes>84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239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Anonyme Objekte</vt:lpstr>
      <vt:lpstr>Implizite Typkonvertierung unterbinden mit explicit</vt:lpstr>
      <vt:lpstr>Der Fluch des Most Vexing Parse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Ganzzahlliterale</vt:lpstr>
      <vt:lpstr>Memory-mapped I/O – Motivation</vt:lpstr>
      <vt:lpstr>Schlüsselwort volatile – Motivation</vt:lpstr>
      <vt:lpstr>Schlüsselwort volatile – Überblick</vt:lpstr>
      <vt:lpstr>Schlüsselwort volatile – Korrektes Beispiel</vt:lpstr>
      <vt:lpstr>Experimentierboard - Eckdaten</vt:lpstr>
      <vt:lpstr>Viel Spaß!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Roland Kluge</cp:lastModifiedBy>
  <cp:revision>2475</cp:revision>
  <cp:lastPrinted>2018-04-11T06:17:22Z</cp:lastPrinted>
  <dcterms:created xsi:type="dcterms:W3CDTF">2008-08-19T13:25:11Z</dcterms:created>
  <dcterms:modified xsi:type="dcterms:W3CDTF">2018-08-23T13:26:55Z</dcterms:modified>
</cp:coreProperties>
</file>